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57" r:id="rId3"/>
    <p:sldId id="284"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20016" autoAdjust="0"/>
    <p:restoredTop sz="94660"/>
  </p:normalViewPr>
  <p:slideViewPr>
    <p:cSldViewPr snapToGrid="0">
      <p:cViewPr varScale="1">
        <p:scale>
          <a:sx n="91" d="100"/>
          <a:sy n="91" d="100"/>
        </p:scale>
        <p:origin x="-294"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4F31637-E9A4-4F1A-B7E7-9EF7F1C12A5D}" type="datetimeFigureOut">
              <a:rPr lang="bs-Latn-BA" smtClean="0"/>
              <a:pPr/>
              <a:t>7.3.2015</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29582A3F-052B-40AD-9FEE-8E62498B2D47}" type="slidenum">
              <a:rPr lang="bs-Latn-BA" smtClean="0"/>
              <a:pPr/>
              <a:t>‹#›</a:t>
            </a:fld>
            <a:endParaRPr lang="bs-Latn-BA"/>
          </a:p>
        </p:txBody>
      </p:sp>
    </p:spTree>
    <p:extLst>
      <p:ext uri="{BB962C8B-B14F-4D97-AF65-F5344CB8AC3E}">
        <p14:creationId xmlns:p14="http://schemas.microsoft.com/office/powerpoint/2010/main" xmlns="" val="3148290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F31637-E9A4-4F1A-B7E7-9EF7F1C12A5D}" type="datetimeFigureOut">
              <a:rPr lang="bs-Latn-BA" smtClean="0"/>
              <a:pPr/>
              <a:t>7.3.2015</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29582A3F-052B-40AD-9FEE-8E62498B2D47}" type="slidenum">
              <a:rPr lang="bs-Latn-BA" smtClean="0"/>
              <a:pPr/>
              <a:t>‹#›</a:t>
            </a:fld>
            <a:endParaRPr lang="bs-Latn-BA"/>
          </a:p>
        </p:txBody>
      </p:sp>
    </p:spTree>
    <p:extLst>
      <p:ext uri="{BB962C8B-B14F-4D97-AF65-F5344CB8AC3E}">
        <p14:creationId xmlns:p14="http://schemas.microsoft.com/office/powerpoint/2010/main" xmlns="" val="1815920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F31637-E9A4-4F1A-B7E7-9EF7F1C12A5D}" type="datetimeFigureOut">
              <a:rPr lang="bs-Latn-BA" smtClean="0"/>
              <a:pPr/>
              <a:t>7.3.2015</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29582A3F-052B-40AD-9FEE-8E62498B2D47}" type="slidenum">
              <a:rPr lang="bs-Latn-BA" smtClean="0"/>
              <a:pPr/>
              <a:t>‹#›</a:t>
            </a:fld>
            <a:endParaRPr lang="bs-Latn-BA"/>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xmlns="" val="21073461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F31637-E9A4-4F1A-B7E7-9EF7F1C12A5D}" type="datetimeFigureOut">
              <a:rPr lang="bs-Latn-BA" smtClean="0"/>
              <a:pPr/>
              <a:t>7.3.2015</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29582A3F-052B-40AD-9FEE-8E62498B2D47}" type="slidenum">
              <a:rPr lang="bs-Latn-BA" smtClean="0"/>
              <a:pPr/>
              <a:t>‹#›</a:t>
            </a:fld>
            <a:endParaRPr lang="bs-Latn-BA"/>
          </a:p>
        </p:txBody>
      </p:sp>
    </p:spTree>
    <p:extLst>
      <p:ext uri="{BB962C8B-B14F-4D97-AF65-F5344CB8AC3E}">
        <p14:creationId xmlns:p14="http://schemas.microsoft.com/office/powerpoint/2010/main" xmlns="" val="31457965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F31637-E9A4-4F1A-B7E7-9EF7F1C12A5D}" type="datetimeFigureOut">
              <a:rPr lang="bs-Latn-BA" smtClean="0"/>
              <a:pPr/>
              <a:t>7.3.2015</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29582A3F-052B-40AD-9FEE-8E62498B2D47}" type="slidenum">
              <a:rPr lang="bs-Latn-BA" smtClean="0"/>
              <a:pPr/>
              <a:t>‹#›</a:t>
            </a:fld>
            <a:endParaRPr lang="bs-Latn-B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34814020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F31637-E9A4-4F1A-B7E7-9EF7F1C12A5D}" type="datetimeFigureOut">
              <a:rPr lang="bs-Latn-BA" smtClean="0"/>
              <a:pPr/>
              <a:t>7.3.2015</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29582A3F-052B-40AD-9FEE-8E62498B2D47}" type="slidenum">
              <a:rPr lang="bs-Latn-BA" smtClean="0"/>
              <a:pPr/>
              <a:t>‹#›</a:t>
            </a:fld>
            <a:endParaRPr lang="bs-Latn-BA"/>
          </a:p>
        </p:txBody>
      </p:sp>
    </p:spTree>
    <p:extLst>
      <p:ext uri="{BB962C8B-B14F-4D97-AF65-F5344CB8AC3E}">
        <p14:creationId xmlns:p14="http://schemas.microsoft.com/office/powerpoint/2010/main" xmlns="" val="36035789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F31637-E9A4-4F1A-B7E7-9EF7F1C12A5D}" type="datetimeFigureOut">
              <a:rPr lang="bs-Latn-BA" smtClean="0"/>
              <a:pPr/>
              <a:t>7.3.2015</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29582A3F-052B-40AD-9FEE-8E62498B2D47}" type="slidenum">
              <a:rPr lang="bs-Latn-BA" smtClean="0"/>
              <a:pPr/>
              <a:t>‹#›</a:t>
            </a:fld>
            <a:endParaRPr lang="bs-Latn-BA"/>
          </a:p>
        </p:txBody>
      </p:sp>
    </p:spTree>
    <p:extLst>
      <p:ext uri="{BB962C8B-B14F-4D97-AF65-F5344CB8AC3E}">
        <p14:creationId xmlns:p14="http://schemas.microsoft.com/office/powerpoint/2010/main" xmlns="" val="37056931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F31637-E9A4-4F1A-B7E7-9EF7F1C12A5D}" type="datetimeFigureOut">
              <a:rPr lang="bs-Latn-BA" smtClean="0"/>
              <a:pPr/>
              <a:t>7.3.2015</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29582A3F-052B-40AD-9FEE-8E62498B2D47}" type="slidenum">
              <a:rPr lang="bs-Latn-BA" smtClean="0"/>
              <a:pPr/>
              <a:t>‹#›</a:t>
            </a:fld>
            <a:endParaRPr lang="bs-Latn-BA"/>
          </a:p>
        </p:txBody>
      </p:sp>
    </p:spTree>
    <p:extLst>
      <p:ext uri="{BB962C8B-B14F-4D97-AF65-F5344CB8AC3E}">
        <p14:creationId xmlns:p14="http://schemas.microsoft.com/office/powerpoint/2010/main" xmlns="" val="2542916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F31637-E9A4-4F1A-B7E7-9EF7F1C12A5D}" type="datetimeFigureOut">
              <a:rPr lang="bs-Latn-BA" smtClean="0"/>
              <a:pPr/>
              <a:t>7.3.2015</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29582A3F-052B-40AD-9FEE-8E62498B2D47}" type="slidenum">
              <a:rPr lang="bs-Latn-BA" smtClean="0"/>
              <a:pPr/>
              <a:t>‹#›</a:t>
            </a:fld>
            <a:endParaRPr lang="bs-Latn-BA"/>
          </a:p>
        </p:txBody>
      </p:sp>
    </p:spTree>
    <p:extLst>
      <p:ext uri="{BB962C8B-B14F-4D97-AF65-F5344CB8AC3E}">
        <p14:creationId xmlns:p14="http://schemas.microsoft.com/office/powerpoint/2010/main" xmlns="" val="3291778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F31637-E9A4-4F1A-B7E7-9EF7F1C12A5D}" type="datetimeFigureOut">
              <a:rPr lang="bs-Latn-BA" smtClean="0"/>
              <a:pPr/>
              <a:t>7.3.2015</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29582A3F-052B-40AD-9FEE-8E62498B2D47}" type="slidenum">
              <a:rPr lang="bs-Latn-BA" smtClean="0"/>
              <a:pPr/>
              <a:t>‹#›</a:t>
            </a:fld>
            <a:endParaRPr lang="bs-Latn-BA"/>
          </a:p>
        </p:txBody>
      </p:sp>
    </p:spTree>
    <p:extLst>
      <p:ext uri="{BB962C8B-B14F-4D97-AF65-F5344CB8AC3E}">
        <p14:creationId xmlns:p14="http://schemas.microsoft.com/office/powerpoint/2010/main" xmlns="" val="1622971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4F31637-E9A4-4F1A-B7E7-9EF7F1C12A5D}" type="datetimeFigureOut">
              <a:rPr lang="bs-Latn-BA" smtClean="0"/>
              <a:pPr/>
              <a:t>7.3.2015</a:t>
            </a:fld>
            <a:endParaRPr lang="bs-Latn-BA"/>
          </a:p>
        </p:txBody>
      </p:sp>
      <p:sp>
        <p:nvSpPr>
          <p:cNvPr id="6" name="Footer Placeholder 5"/>
          <p:cNvSpPr>
            <a:spLocks noGrp="1"/>
          </p:cNvSpPr>
          <p:nvPr>
            <p:ph type="ftr" sz="quarter" idx="11"/>
          </p:nvPr>
        </p:nvSpPr>
        <p:spPr/>
        <p:txBody>
          <a:bodyPr/>
          <a:lstStyle/>
          <a:p>
            <a:endParaRPr lang="bs-Latn-BA"/>
          </a:p>
        </p:txBody>
      </p:sp>
      <p:sp>
        <p:nvSpPr>
          <p:cNvPr id="7" name="Slide Number Placeholder 6"/>
          <p:cNvSpPr>
            <a:spLocks noGrp="1"/>
          </p:cNvSpPr>
          <p:nvPr>
            <p:ph type="sldNum" sz="quarter" idx="12"/>
          </p:nvPr>
        </p:nvSpPr>
        <p:spPr/>
        <p:txBody>
          <a:bodyPr/>
          <a:lstStyle/>
          <a:p>
            <a:fld id="{29582A3F-052B-40AD-9FEE-8E62498B2D47}" type="slidenum">
              <a:rPr lang="bs-Latn-BA" smtClean="0"/>
              <a:pPr/>
              <a:t>‹#›</a:t>
            </a:fld>
            <a:endParaRPr lang="bs-Latn-BA"/>
          </a:p>
        </p:txBody>
      </p:sp>
    </p:spTree>
    <p:extLst>
      <p:ext uri="{BB962C8B-B14F-4D97-AF65-F5344CB8AC3E}">
        <p14:creationId xmlns:p14="http://schemas.microsoft.com/office/powerpoint/2010/main" xmlns="" val="3471135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F31637-E9A4-4F1A-B7E7-9EF7F1C12A5D}" type="datetimeFigureOut">
              <a:rPr lang="bs-Latn-BA" smtClean="0"/>
              <a:pPr/>
              <a:t>7.3.2015</a:t>
            </a:fld>
            <a:endParaRPr lang="bs-Latn-BA"/>
          </a:p>
        </p:txBody>
      </p:sp>
      <p:sp>
        <p:nvSpPr>
          <p:cNvPr id="8" name="Footer Placeholder 7"/>
          <p:cNvSpPr>
            <a:spLocks noGrp="1"/>
          </p:cNvSpPr>
          <p:nvPr>
            <p:ph type="ftr" sz="quarter" idx="11"/>
          </p:nvPr>
        </p:nvSpPr>
        <p:spPr/>
        <p:txBody>
          <a:bodyPr/>
          <a:lstStyle/>
          <a:p>
            <a:endParaRPr lang="bs-Latn-BA"/>
          </a:p>
        </p:txBody>
      </p:sp>
      <p:sp>
        <p:nvSpPr>
          <p:cNvPr id="9" name="Slide Number Placeholder 8"/>
          <p:cNvSpPr>
            <a:spLocks noGrp="1"/>
          </p:cNvSpPr>
          <p:nvPr>
            <p:ph type="sldNum" sz="quarter" idx="12"/>
          </p:nvPr>
        </p:nvSpPr>
        <p:spPr/>
        <p:txBody>
          <a:bodyPr/>
          <a:lstStyle/>
          <a:p>
            <a:fld id="{29582A3F-052B-40AD-9FEE-8E62498B2D47}" type="slidenum">
              <a:rPr lang="bs-Latn-BA" smtClean="0"/>
              <a:pPr/>
              <a:t>‹#›</a:t>
            </a:fld>
            <a:endParaRPr lang="bs-Latn-BA"/>
          </a:p>
        </p:txBody>
      </p:sp>
    </p:spTree>
    <p:extLst>
      <p:ext uri="{BB962C8B-B14F-4D97-AF65-F5344CB8AC3E}">
        <p14:creationId xmlns:p14="http://schemas.microsoft.com/office/powerpoint/2010/main" xmlns="" val="3471406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4F31637-E9A4-4F1A-B7E7-9EF7F1C12A5D}" type="datetimeFigureOut">
              <a:rPr lang="bs-Latn-BA" smtClean="0"/>
              <a:pPr/>
              <a:t>7.3.2015</a:t>
            </a:fld>
            <a:endParaRPr lang="bs-Latn-BA"/>
          </a:p>
        </p:txBody>
      </p:sp>
      <p:sp>
        <p:nvSpPr>
          <p:cNvPr id="4" name="Footer Placeholder 3"/>
          <p:cNvSpPr>
            <a:spLocks noGrp="1"/>
          </p:cNvSpPr>
          <p:nvPr>
            <p:ph type="ftr" sz="quarter" idx="11"/>
          </p:nvPr>
        </p:nvSpPr>
        <p:spPr/>
        <p:txBody>
          <a:bodyPr/>
          <a:lstStyle/>
          <a:p>
            <a:endParaRPr lang="bs-Latn-BA"/>
          </a:p>
        </p:txBody>
      </p:sp>
      <p:sp>
        <p:nvSpPr>
          <p:cNvPr id="5" name="Slide Number Placeholder 4"/>
          <p:cNvSpPr>
            <a:spLocks noGrp="1"/>
          </p:cNvSpPr>
          <p:nvPr>
            <p:ph type="sldNum" sz="quarter" idx="12"/>
          </p:nvPr>
        </p:nvSpPr>
        <p:spPr/>
        <p:txBody>
          <a:bodyPr/>
          <a:lstStyle/>
          <a:p>
            <a:fld id="{29582A3F-052B-40AD-9FEE-8E62498B2D47}" type="slidenum">
              <a:rPr lang="bs-Latn-BA" smtClean="0"/>
              <a:pPr/>
              <a:t>‹#›</a:t>
            </a:fld>
            <a:endParaRPr lang="bs-Latn-BA"/>
          </a:p>
        </p:txBody>
      </p:sp>
    </p:spTree>
    <p:extLst>
      <p:ext uri="{BB962C8B-B14F-4D97-AF65-F5344CB8AC3E}">
        <p14:creationId xmlns:p14="http://schemas.microsoft.com/office/powerpoint/2010/main" xmlns="" val="1936554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F31637-E9A4-4F1A-B7E7-9EF7F1C12A5D}" type="datetimeFigureOut">
              <a:rPr lang="bs-Latn-BA" smtClean="0"/>
              <a:pPr/>
              <a:t>7.3.2015</a:t>
            </a:fld>
            <a:endParaRPr lang="bs-Latn-BA"/>
          </a:p>
        </p:txBody>
      </p:sp>
      <p:sp>
        <p:nvSpPr>
          <p:cNvPr id="3" name="Footer Placeholder 2"/>
          <p:cNvSpPr>
            <a:spLocks noGrp="1"/>
          </p:cNvSpPr>
          <p:nvPr>
            <p:ph type="ftr" sz="quarter" idx="11"/>
          </p:nvPr>
        </p:nvSpPr>
        <p:spPr/>
        <p:txBody>
          <a:bodyPr/>
          <a:lstStyle/>
          <a:p>
            <a:endParaRPr lang="bs-Latn-BA"/>
          </a:p>
        </p:txBody>
      </p:sp>
      <p:sp>
        <p:nvSpPr>
          <p:cNvPr id="4" name="Slide Number Placeholder 3"/>
          <p:cNvSpPr>
            <a:spLocks noGrp="1"/>
          </p:cNvSpPr>
          <p:nvPr>
            <p:ph type="sldNum" sz="quarter" idx="12"/>
          </p:nvPr>
        </p:nvSpPr>
        <p:spPr/>
        <p:txBody>
          <a:bodyPr/>
          <a:lstStyle/>
          <a:p>
            <a:fld id="{29582A3F-052B-40AD-9FEE-8E62498B2D47}" type="slidenum">
              <a:rPr lang="bs-Latn-BA" smtClean="0"/>
              <a:pPr/>
              <a:t>‹#›</a:t>
            </a:fld>
            <a:endParaRPr lang="bs-Latn-BA"/>
          </a:p>
        </p:txBody>
      </p:sp>
    </p:spTree>
    <p:extLst>
      <p:ext uri="{BB962C8B-B14F-4D97-AF65-F5344CB8AC3E}">
        <p14:creationId xmlns:p14="http://schemas.microsoft.com/office/powerpoint/2010/main" xmlns="" val="3990782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F31637-E9A4-4F1A-B7E7-9EF7F1C12A5D}" type="datetimeFigureOut">
              <a:rPr lang="bs-Latn-BA" smtClean="0"/>
              <a:pPr/>
              <a:t>7.3.2015</a:t>
            </a:fld>
            <a:endParaRPr lang="bs-Latn-BA"/>
          </a:p>
        </p:txBody>
      </p:sp>
      <p:sp>
        <p:nvSpPr>
          <p:cNvPr id="6" name="Footer Placeholder 5"/>
          <p:cNvSpPr>
            <a:spLocks noGrp="1"/>
          </p:cNvSpPr>
          <p:nvPr>
            <p:ph type="ftr" sz="quarter" idx="11"/>
          </p:nvPr>
        </p:nvSpPr>
        <p:spPr/>
        <p:txBody>
          <a:bodyPr/>
          <a:lstStyle/>
          <a:p>
            <a:endParaRPr lang="bs-Latn-BA"/>
          </a:p>
        </p:txBody>
      </p:sp>
      <p:sp>
        <p:nvSpPr>
          <p:cNvPr id="7" name="Slide Number Placeholder 6"/>
          <p:cNvSpPr>
            <a:spLocks noGrp="1"/>
          </p:cNvSpPr>
          <p:nvPr>
            <p:ph type="sldNum" sz="quarter" idx="12"/>
          </p:nvPr>
        </p:nvSpPr>
        <p:spPr/>
        <p:txBody>
          <a:bodyPr/>
          <a:lstStyle/>
          <a:p>
            <a:fld id="{29582A3F-052B-40AD-9FEE-8E62498B2D47}" type="slidenum">
              <a:rPr lang="bs-Latn-BA" smtClean="0"/>
              <a:pPr/>
              <a:t>‹#›</a:t>
            </a:fld>
            <a:endParaRPr lang="bs-Latn-BA"/>
          </a:p>
        </p:txBody>
      </p:sp>
    </p:spTree>
    <p:extLst>
      <p:ext uri="{BB962C8B-B14F-4D97-AF65-F5344CB8AC3E}">
        <p14:creationId xmlns:p14="http://schemas.microsoft.com/office/powerpoint/2010/main" xmlns="" val="3468446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F31637-E9A4-4F1A-B7E7-9EF7F1C12A5D}" type="datetimeFigureOut">
              <a:rPr lang="bs-Latn-BA" smtClean="0"/>
              <a:pPr/>
              <a:t>7.3.2015</a:t>
            </a:fld>
            <a:endParaRPr lang="bs-Latn-BA"/>
          </a:p>
        </p:txBody>
      </p:sp>
      <p:sp>
        <p:nvSpPr>
          <p:cNvPr id="6" name="Footer Placeholder 5"/>
          <p:cNvSpPr>
            <a:spLocks noGrp="1"/>
          </p:cNvSpPr>
          <p:nvPr>
            <p:ph type="ftr" sz="quarter" idx="11"/>
          </p:nvPr>
        </p:nvSpPr>
        <p:spPr/>
        <p:txBody>
          <a:bodyPr/>
          <a:lstStyle/>
          <a:p>
            <a:endParaRPr lang="bs-Latn-BA"/>
          </a:p>
        </p:txBody>
      </p:sp>
      <p:sp>
        <p:nvSpPr>
          <p:cNvPr id="7" name="Slide Number Placeholder 6"/>
          <p:cNvSpPr>
            <a:spLocks noGrp="1"/>
          </p:cNvSpPr>
          <p:nvPr>
            <p:ph type="sldNum" sz="quarter" idx="12"/>
          </p:nvPr>
        </p:nvSpPr>
        <p:spPr/>
        <p:txBody>
          <a:bodyPr/>
          <a:lstStyle/>
          <a:p>
            <a:fld id="{29582A3F-052B-40AD-9FEE-8E62498B2D47}" type="slidenum">
              <a:rPr lang="bs-Latn-BA" smtClean="0"/>
              <a:pPr/>
              <a:t>‹#›</a:t>
            </a:fld>
            <a:endParaRPr lang="bs-Latn-BA"/>
          </a:p>
        </p:txBody>
      </p:sp>
    </p:spTree>
    <p:extLst>
      <p:ext uri="{BB962C8B-B14F-4D97-AF65-F5344CB8AC3E}">
        <p14:creationId xmlns:p14="http://schemas.microsoft.com/office/powerpoint/2010/main" xmlns="" val="2076529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4F31637-E9A4-4F1A-B7E7-9EF7F1C12A5D}" type="datetimeFigureOut">
              <a:rPr lang="bs-Latn-BA" smtClean="0"/>
              <a:pPr/>
              <a:t>7.3.2015</a:t>
            </a:fld>
            <a:endParaRPr lang="bs-Latn-B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bs-Latn-B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9582A3F-052B-40AD-9FEE-8E62498B2D47}" type="slidenum">
              <a:rPr lang="bs-Latn-BA" smtClean="0"/>
              <a:pPr/>
              <a:t>‹#›</a:t>
            </a:fld>
            <a:endParaRPr lang="bs-Latn-BA"/>
          </a:p>
        </p:txBody>
      </p:sp>
    </p:spTree>
    <p:extLst>
      <p:ext uri="{BB962C8B-B14F-4D97-AF65-F5344CB8AC3E}">
        <p14:creationId xmlns:p14="http://schemas.microsoft.com/office/powerpoint/2010/main" xmlns="" val="2623040516"/>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bs-Latn-BA" dirty="0" smtClean="0"/>
              <a:t>Vjerovatnoća i statistika</a:t>
            </a:r>
            <a:endParaRPr lang="bs-Latn-BA" dirty="0"/>
          </a:p>
        </p:txBody>
      </p:sp>
      <p:sp>
        <p:nvSpPr>
          <p:cNvPr id="5" name="TextBox 4"/>
          <p:cNvSpPr txBox="1"/>
          <p:nvPr/>
        </p:nvSpPr>
        <p:spPr>
          <a:xfrm>
            <a:off x="9042400" y="4927602"/>
            <a:ext cx="2336800" cy="646331"/>
          </a:xfrm>
          <a:prstGeom prst="rect">
            <a:avLst/>
          </a:prstGeom>
          <a:noFill/>
        </p:spPr>
        <p:txBody>
          <a:bodyPr wrap="square" rtlCol="0">
            <a:spAutoFit/>
          </a:bodyPr>
          <a:lstStyle/>
          <a:p>
            <a:r>
              <a:rPr lang="bs-Latn-BA" dirty="0"/>
              <a:t>Prof.Sead Rešić,van.prof</a:t>
            </a:r>
          </a:p>
        </p:txBody>
      </p:sp>
    </p:spTree>
    <p:extLst>
      <p:ext uri="{BB962C8B-B14F-4D97-AF65-F5344CB8AC3E}">
        <p14:creationId xmlns:p14="http://schemas.microsoft.com/office/powerpoint/2010/main" xmlns="" val="18510990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1600" y="228600"/>
            <a:ext cx="11950700" cy="5011949"/>
          </a:xfrm>
          <a:prstGeom prst="rect">
            <a:avLst/>
          </a:prstGeom>
          <a:noFill/>
        </p:spPr>
        <p:txBody>
          <a:bodyPr wrap="square" rtlCol="0">
            <a:spAutoFit/>
          </a:bodyPr>
          <a:lstStyle/>
          <a:p>
            <a:pPr algn="just">
              <a:lnSpc>
                <a:spcPct val="150000"/>
              </a:lnSpc>
            </a:pPr>
            <a:endParaRPr lang="hr-BA" sz="2400" dirty="0" smtClean="0">
              <a:latin typeface="Times New Roman" panose="02020603050405020304" pitchFamily="18" charset="0"/>
              <a:cs typeface="Times New Roman" panose="02020603050405020304" pitchFamily="18" charset="0"/>
            </a:endParaRPr>
          </a:p>
          <a:p>
            <a:pPr marL="342900" lvl="0" indent="-342900" algn="just">
              <a:lnSpc>
                <a:spcPct val="150000"/>
              </a:lnSpc>
              <a:buFontTx/>
              <a:buAutoNum type="alphaLcParenR"/>
            </a:pPr>
            <a:r>
              <a:rPr lang="hr-BA" sz="2400" dirty="0">
                <a:solidFill>
                  <a:prstClr val="black"/>
                </a:solidFill>
                <a:latin typeface="Times New Roman" panose="02020603050405020304" pitchFamily="18" charset="0"/>
                <a:cs typeface="Times New Roman" panose="02020603050405020304" pitchFamily="18" charset="0"/>
              </a:rPr>
              <a:t>Za koju grupu postoji lagano opadanje?</a:t>
            </a:r>
          </a:p>
          <a:p>
            <a:pPr marL="342900" lvl="0" indent="-342900" algn="just">
              <a:lnSpc>
                <a:spcPct val="150000"/>
              </a:lnSpc>
              <a:buFontTx/>
              <a:buAutoNum type="alphaLcParenR"/>
            </a:pPr>
            <a:r>
              <a:rPr lang="hr-BA" sz="2400" dirty="0">
                <a:solidFill>
                  <a:prstClr val="black"/>
                </a:solidFill>
                <a:latin typeface="Times New Roman" panose="02020603050405020304" pitchFamily="18" charset="0"/>
                <a:cs typeface="Times New Roman" panose="02020603050405020304" pitchFamily="18" charset="0"/>
              </a:rPr>
              <a:t>Možete li reći da li postoji cjelokupan trend?</a:t>
            </a:r>
          </a:p>
          <a:p>
            <a:pPr algn="just">
              <a:lnSpc>
                <a:spcPct val="150000"/>
              </a:lnSpc>
            </a:pPr>
            <a:r>
              <a:rPr lang="hr-BA" sz="2400" dirty="0" smtClean="0">
                <a:latin typeface="Times New Roman" panose="02020603050405020304" pitchFamily="18" charset="0"/>
                <a:cs typeface="Times New Roman" panose="02020603050405020304" pitchFamily="18" charset="0"/>
              </a:rPr>
              <a:t>Rj:</a:t>
            </a:r>
          </a:p>
          <a:p>
            <a:pPr marL="342900" indent="-342900" algn="just">
              <a:lnSpc>
                <a:spcPct val="150000"/>
              </a:lnSpc>
              <a:buAutoNum type="alphaLcParenR"/>
            </a:pPr>
            <a:r>
              <a:rPr lang="hr-BA" sz="2400" dirty="0" smtClean="0">
                <a:latin typeface="Times New Roman" panose="02020603050405020304" pitchFamily="18" charset="0"/>
                <a:cs typeface="Times New Roman" panose="02020603050405020304" pitchFamily="18" charset="0"/>
              </a:rPr>
              <a:t>Ako posmatramo godine od 1999-2002 ni za jednu grupu ne možemo reći da posotji lagano opadanje .</a:t>
            </a:r>
          </a:p>
          <a:p>
            <a:pPr algn="just">
              <a:lnSpc>
                <a:spcPct val="150000"/>
              </a:lnSpc>
            </a:pPr>
            <a:r>
              <a:rPr lang="hr-BA" sz="2400" dirty="0" smtClean="0">
                <a:latin typeface="Times New Roman" panose="02020603050405020304" pitchFamily="18" charset="0"/>
                <a:cs typeface="Times New Roman" panose="02020603050405020304" pitchFamily="18" charset="0"/>
              </a:rPr>
              <a:t>Najbliže tom cilju bile bi žene .</a:t>
            </a:r>
          </a:p>
          <a:p>
            <a:pPr algn="just">
              <a:lnSpc>
                <a:spcPct val="150000"/>
              </a:lnSpc>
            </a:pPr>
            <a:r>
              <a:rPr lang="hr-BA" sz="2400" dirty="0" smtClean="0">
                <a:latin typeface="Times New Roman" panose="02020603050405020304" pitchFamily="18" charset="0"/>
                <a:cs typeface="Times New Roman" panose="02020603050405020304" pitchFamily="18" charset="0"/>
              </a:rPr>
              <a:t>b)Možemo reći da posotji cjelokupan trend.U svim slučajevima pušača je 2002 bilo mnogo više nego 2001, a u većini slučajeva se vidi opadanje u periodu od 1999-2001</a:t>
            </a:r>
            <a:endParaRPr lang="bs-Latn-B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7568329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83029"/>
            <a:ext cx="12192000" cy="6093976"/>
          </a:xfrm>
          <a:prstGeom prst="rect">
            <a:avLst/>
          </a:prstGeom>
          <a:noFill/>
        </p:spPr>
        <p:txBody>
          <a:bodyPr wrap="square" rtlCol="0">
            <a:spAutoFit/>
          </a:bodyPr>
          <a:lstStyle/>
          <a:p>
            <a:pPr algn="just">
              <a:lnSpc>
                <a:spcPct val="150000"/>
              </a:lnSpc>
            </a:pPr>
            <a:r>
              <a:rPr lang="hr-BA" sz="2000" dirty="0" smtClean="0">
                <a:latin typeface="Times New Roman" panose="02020603050405020304" pitchFamily="18" charset="0"/>
                <a:cs typeface="Times New Roman" panose="02020603050405020304" pitchFamily="18" charset="0"/>
              </a:rPr>
              <a:t>Statistika se često koristi za dizajniranje odgovarajućeg eksperimenta za prikupljanje podataka.Obrazložiti ovo na primjeru .na koji način testirati efikasnost novog lijeka o smanjivanju holesterola?</a:t>
            </a:r>
          </a:p>
          <a:p>
            <a:pPr algn="just">
              <a:lnSpc>
                <a:spcPct val="150000"/>
              </a:lnSpc>
            </a:pPr>
            <a:r>
              <a:rPr lang="hr-BA" sz="2000" dirty="0" smtClean="0">
                <a:latin typeface="Times New Roman" panose="02020603050405020304" pitchFamily="18" charset="0"/>
                <a:cs typeface="Times New Roman" panose="02020603050405020304" pitchFamily="18" charset="0"/>
              </a:rPr>
              <a:t>Rj:</a:t>
            </a:r>
          </a:p>
          <a:p>
            <a:pPr marL="285750" indent="-285750" algn="just">
              <a:lnSpc>
                <a:spcPct val="150000"/>
              </a:lnSpc>
              <a:buFont typeface="Arial" panose="020B0604020202020204" pitchFamily="34" charset="0"/>
              <a:buChar char="•"/>
            </a:pPr>
            <a:r>
              <a:rPr lang="hr-BA" sz="2000" dirty="0" smtClean="0">
                <a:latin typeface="Times New Roman" panose="02020603050405020304" pitchFamily="18" charset="0"/>
                <a:cs typeface="Times New Roman" panose="02020603050405020304" pitchFamily="18" charset="0"/>
              </a:rPr>
              <a:t>Regrutovati volontere za testiranje </a:t>
            </a:r>
          </a:p>
          <a:p>
            <a:pPr marL="285750" indent="-285750" algn="just">
              <a:lnSpc>
                <a:spcPct val="150000"/>
              </a:lnSpc>
              <a:buFont typeface="Arial" panose="020B0604020202020204" pitchFamily="34" charset="0"/>
              <a:buChar char="•"/>
            </a:pPr>
            <a:r>
              <a:rPr lang="hr-BA" sz="2000" dirty="0" smtClean="0">
                <a:latin typeface="Times New Roman" panose="02020603050405020304" pitchFamily="18" charset="0"/>
                <a:cs typeface="Times New Roman" panose="02020603050405020304" pitchFamily="18" charset="0"/>
              </a:rPr>
              <a:t>Periodično im davati lijek i mjeriti holosterol </a:t>
            </a:r>
          </a:p>
          <a:p>
            <a:pPr marL="285750" indent="-285750" algn="just">
              <a:lnSpc>
                <a:spcPct val="150000"/>
              </a:lnSpc>
              <a:buFont typeface="Arial" panose="020B0604020202020204" pitchFamily="34" charset="0"/>
              <a:buChar char="•"/>
            </a:pPr>
            <a:r>
              <a:rPr lang="hr-BA" sz="2000" dirty="0" smtClean="0">
                <a:latin typeface="Times New Roman" panose="02020603050405020304" pitchFamily="18" charset="0"/>
                <a:cs typeface="Times New Roman" panose="02020603050405020304" pitchFamily="18" charset="0"/>
              </a:rPr>
              <a:t>Da li davati lijek svim volonterima?</a:t>
            </a:r>
          </a:p>
          <a:p>
            <a:pPr algn="just">
              <a:lnSpc>
                <a:spcPct val="150000"/>
              </a:lnSpc>
            </a:pPr>
            <a:r>
              <a:rPr lang="hr-BA" sz="2000" dirty="0">
                <a:latin typeface="Times New Roman" panose="02020603050405020304" pitchFamily="18" charset="0"/>
                <a:cs typeface="Times New Roman" panose="02020603050405020304" pitchFamily="18" charset="0"/>
              </a:rPr>
              <a:t> </a:t>
            </a:r>
            <a:r>
              <a:rPr lang="hr-BA" sz="2000" dirty="0" smtClean="0">
                <a:latin typeface="Times New Roman" panose="02020603050405020304" pitchFamily="18" charset="0"/>
                <a:cs typeface="Times New Roman" panose="02020603050405020304" pitchFamily="18" charset="0"/>
              </a:rPr>
              <a:t>     -placebo efekat</a:t>
            </a:r>
          </a:p>
          <a:p>
            <a:pPr algn="just">
              <a:lnSpc>
                <a:spcPct val="150000"/>
              </a:lnSpc>
            </a:pPr>
            <a:r>
              <a:rPr lang="hr-BA" sz="2000" dirty="0">
                <a:latin typeface="Times New Roman" panose="02020603050405020304" pitchFamily="18" charset="0"/>
                <a:cs typeface="Times New Roman" panose="02020603050405020304" pitchFamily="18" charset="0"/>
              </a:rPr>
              <a:t> </a:t>
            </a:r>
            <a:r>
              <a:rPr lang="hr-BA" sz="2000" dirty="0" smtClean="0">
                <a:latin typeface="Times New Roman" panose="02020603050405020304" pitchFamily="18" charset="0"/>
                <a:cs typeface="Times New Roman" panose="02020603050405020304" pitchFamily="18" charset="0"/>
              </a:rPr>
              <a:t>     -vrijeme neobično toplo ili hladno što kao rezultat može imati da pacijenti provode više ili manje vremena napolju</a:t>
            </a:r>
          </a:p>
          <a:p>
            <a:pPr marL="285750" indent="-285750" algn="just">
              <a:lnSpc>
                <a:spcPct val="150000"/>
              </a:lnSpc>
              <a:buFont typeface="Arial" panose="020B0604020202020204" pitchFamily="34" charset="0"/>
              <a:buChar char="•"/>
            </a:pPr>
            <a:r>
              <a:rPr lang="hr-BA" sz="2000" dirty="0" smtClean="0">
                <a:latin typeface="Times New Roman" panose="02020603050405020304" pitchFamily="18" charset="0"/>
                <a:cs typeface="Times New Roman" panose="02020603050405020304" pitchFamily="18" charset="0"/>
              </a:rPr>
              <a:t>Podijeliti volontere u dvije grupe?</a:t>
            </a:r>
          </a:p>
          <a:p>
            <a:pPr algn="just">
              <a:lnSpc>
                <a:spcPct val="150000"/>
              </a:lnSpc>
            </a:pPr>
            <a:r>
              <a:rPr lang="hr-BA" sz="2000" dirty="0">
                <a:latin typeface="Times New Roman" panose="02020603050405020304" pitchFamily="18" charset="0"/>
                <a:cs typeface="Times New Roman" panose="02020603050405020304" pitchFamily="18" charset="0"/>
              </a:rPr>
              <a:t> </a:t>
            </a:r>
            <a:r>
              <a:rPr lang="hr-BA" sz="2000" dirty="0" smtClean="0">
                <a:latin typeface="Times New Roman" panose="02020603050405020304" pitchFamily="18" charset="0"/>
                <a:cs typeface="Times New Roman" panose="02020603050405020304" pitchFamily="18" charset="0"/>
              </a:rPr>
              <a:t>         -jednoj grupi davati lijek drugoj placebo</a:t>
            </a:r>
          </a:p>
          <a:p>
            <a:pPr algn="just">
              <a:lnSpc>
                <a:spcPct val="150000"/>
              </a:lnSpc>
            </a:pPr>
            <a:r>
              <a:rPr lang="hr-BA" sz="2000" dirty="0">
                <a:latin typeface="Times New Roman" panose="02020603050405020304" pitchFamily="18" charset="0"/>
                <a:cs typeface="Times New Roman" panose="02020603050405020304" pitchFamily="18" charset="0"/>
              </a:rPr>
              <a:t> </a:t>
            </a:r>
            <a:r>
              <a:rPr lang="hr-BA" sz="2000" dirty="0" smtClean="0">
                <a:latin typeface="Times New Roman" panose="02020603050405020304" pitchFamily="18" charset="0"/>
                <a:cs typeface="Times New Roman" panose="02020603050405020304" pitchFamily="18" charset="0"/>
              </a:rPr>
              <a:t>         -medicinsko osoblje koje mjeri holesterol ne bi smjeli znati podjelu grupa</a:t>
            </a:r>
          </a:p>
          <a:p>
            <a:pPr marL="285750" indent="-285750" algn="just">
              <a:lnSpc>
                <a:spcPct val="150000"/>
              </a:lnSpc>
              <a:buFont typeface="Arial" panose="020B0604020202020204" pitchFamily="34" charset="0"/>
              <a:buChar char="•"/>
            </a:pPr>
            <a:r>
              <a:rPr lang="hr-BA" sz="2000" dirty="0" smtClean="0">
                <a:latin typeface="Times New Roman" panose="02020603050405020304" pitchFamily="18" charset="0"/>
                <a:cs typeface="Times New Roman" panose="02020603050405020304" pitchFamily="18" charset="0"/>
              </a:rPr>
              <a:t>Podijeliti volontere na slučajan način ili planirano ?</a:t>
            </a:r>
          </a:p>
          <a:p>
            <a:pPr algn="just">
              <a:lnSpc>
                <a:spcPct val="150000"/>
              </a:lnSpc>
            </a:pPr>
            <a:r>
              <a:rPr lang="hr-BA" sz="2000" dirty="0" smtClean="0">
                <a:latin typeface="Times New Roman" panose="02020603050405020304" pitchFamily="18" charset="0"/>
                <a:cs typeface="Times New Roman" panose="02020603050405020304" pitchFamily="18" charset="0"/>
              </a:rPr>
              <a:t>Grupa koja neprima nikakav tretman se naziva kontrolna grupa.</a:t>
            </a:r>
            <a:endParaRPr lang="bs-Latn-BA"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9346495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17500"/>
            <a:ext cx="11899900" cy="5632311"/>
          </a:xfrm>
          <a:prstGeom prst="rect">
            <a:avLst/>
          </a:prstGeom>
          <a:noFill/>
        </p:spPr>
        <p:txBody>
          <a:bodyPr wrap="square" rtlCol="0">
            <a:spAutoFit/>
          </a:bodyPr>
          <a:lstStyle/>
          <a:p>
            <a:pPr algn="just">
              <a:lnSpc>
                <a:spcPct val="150000"/>
              </a:lnSpc>
            </a:pPr>
            <a:r>
              <a:rPr lang="hr-BA" sz="2400" dirty="0" smtClean="0">
                <a:latin typeface="Times New Roman" panose="02020603050405020304" pitchFamily="18" charset="0"/>
                <a:cs typeface="Times New Roman" panose="02020603050405020304" pitchFamily="18" charset="0"/>
              </a:rPr>
              <a:t>Bacanjem novčića 10 puta glava je se pojavila 7 puta.bacanjem nekog drugog novčića 50 puta ,glava se pojavila 47 puta.Šta možemo reći o ova dva novčića i kako napraviti vezu izmedju ovog eksperimenta i statističkih podataka.</a:t>
            </a:r>
          </a:p>
          <a:p>
            <a:pPr algn="just">
              <a:lnSpc>
                <a:spcPct val="150000"/>
              </a:lnSpc>
            </a:pPr>
            <a:r>
              <a:rPr lang="hr-BA" sz="2400" dirty="0" smtClean="0">
                <a:latin typeface="Times New Roman" panose="02020603050405020304" pitchFamily="18" charset="0"/>
                <a:cs typeface="Times New Roman" panose="02020603050405020304" pitchFamily="18" charset="0"/>
              </a:rPr>
              <a:t>Rj:</a:t>
            </a:r>
          </a:p>
          <a:p>
            <a:pPr algn="just">
              <a:lnSpc>
                <a:spcPct val="150000"/>
              </a:lnSpc>
            </a:pPr>
            <a:r>
              <a:rPr lang="hr-BA" sz="2400" dirty="0" smtClean="0">
                <a:latin typeface="Times New Roman" panose="02020603050405020304" pitchFamily="18" charset="0"/>
                <a:cs typeface="Times New Roman" panose="02020603050405020304" pitchFamily="18" charset="0"/>
              </a:rPr>
              <a:t>Da bi izveli logičan zaključak iz podataka ,veoma je bitno da napravimo neke pretpostavke o šansi ili vjerovatnoći njihovog pojavljivanja.Ukupan zbir svih mogućih ovakvih pretpostavki u statistici je poznato pod imenom modeli vjerovatnoće za podatke.</a:t>
            </a:r>
          </a:p>
          <a:p>
            <a:pPr algn="just">
              <a:lnSpc>
                <a:spcPct val="150000"/>
              </a:lnSpc>
            </a:pPr>
            <a:r>
              <a:rPr lang="hr-BA" sz="2400" dirty="0" smtClean="0">
                <a:latin typeface="Times New Roman" panose="02020603050405020304" pitchFamily="18" charset="0"/>
                <a:cs typeface="Times New Roman" panose="02020603050405020304" pitchFamily="18" charset="0"/>
              </a:rPr>
              <a:t>Prvi novčić je najvjerovatnije običan novčić ,kod koga se nekom šansom od 10 bacanja glava pojavila 7 puta.</a:t>
            </a:r>
          </a:p>
          <a:p>
            <a:pPr algn="just">
              <a:lnSpc>
                <a:spcPct val="150000"/>
              </a:lnSpc>
            </a:pPr>
            <a:r>
              <a:rPr lang="hr-BA" sz="2400" dirty="0" smtClean="0">
                <a:latin typeface="Times New Roman" panose="02020603050405020304" pitchFamily="18" charset="0"/>
                <a:cs typeface="Times New Roman" panose="02020603050405020304" pitchFamily="18" charset="0"/>
              </a:rPr>
              <a:t>Drugi novčić nije običan novčić.</a:t>
            </a:r>
            <a:endParaRPr lang="bs-Latn-B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2020486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0500" y="393700"/>
            <a:ext cx="11874500" cy="6186309"/>
          </a:xfrm>
          <a:prstGeom prst="rect">
            <a:avLst/>
          </a:prstGeom>
          <a:noFill/>
        </p:spPr>
        <p:txBody>
          <a:bodyPr wrap="square" rtlCol="0">
            <a:spAutoFit/>
          </a:bodyPr>
          <a:lstStyle/>
          <a:p>
            <a:pPr algn="just">
              <a:lnSpc>
                <a:spcPct val="150000"/>
              </a:lnSpc>
            </a:pPr>
            <a:r>
              <a:rPr lang="hr-BA" sz="2400" dirty="0" smtClean="0">
                <a:latin typeface="Times New Roman" panose="02020603050405020304" pitchFamily="18" charset="0"/>
                <a:cs typeface="Times New Roman" panose="02020603050405020304" pitchFamily="18" charset="0"/>
              </a:rPr>
              <a:t>U statistici nas zanimaju određene informacije o  familiji elemenata ,koju nazivamo populacija.Populacija je obično previše velika da bi s emogao ispitati svaki njegov član.Pretpostavimo da nas zanima prosječan broj godina ljudi u gradu u kojem živimo.Obrazložiti da li taj odgovor možemo dobiti anketirajućih prvih 100 ljudi koji uđu u gradsku biblioteku?</a:t>
            </a:r>
          </a:p>
          <a:p>
            <a:pPr algn="just">
              <a:lnSpc>
                <a:spcPct val="150000"/>
              </a:lnSpc>
            </a:pPr>
            <a:r>
              <a:rPr lang="hr-BA" sz="2400" dirty="0" smtClean="0">
                <a:latin typeface="Times New Roman" panose="02020603050405020304" pitchFamily="18" charset="0"/>
                <a:cs typeface="Times New Roman" panose="02020603050405020304" pitchFamily="18" charset="0"/>
              </a:rPr>
              <a:t>Rj:</a:t>
            </a:r>
          </a:p>
          <a:p>
            <a:pPr algn="just">
              <a:lnSpc>
                <a:spcPct val="150000"/>
              </a:lnSpc>
            </a:pPr>
            <a:r>
              <a:rPr lang="hr-BA" sz="2400" dirty="0" smtClean="0">
                <a:latin typeface="Times New Roman" panose="02020603050405020304" pitchFamily="18" charset="0"/>
                <a:cs typeface="Times New Roman" panose="02020603050405020304" pitchFamily="18" charset="0"/>
              </a:rPr>
              <a:t>Podgrupu populacije koju u detalje proučavamo nazivamo </a:t>
            </a:r>
            <a:r>
              <a:rPr lang="hr-BA" sz="2400" b="1" dirty="0" smtClean="0">
                <a:latin typeface="Times New Roman" panose="02020603050405020304" pitchFamily="18" charset="0"/>
                <a:cs typeface="Times New Roman" panose="02020603050405020304" pitchFamily="18" charset="0"/>
              </a:rPr>
              <a:t>uzorak</a:t>
            </a:r>
            <a:r>
              <a:rPr lang="hr-BA" sz="2400" dirty="0" smtClean="0">
                <a:latin typeface="Times New Roman" panose="02020603050405020304" pitchFamily="18" charset="0"/>
                <a:cs typeface="Times New Roman" panose="02020603050405020304" pitchFamily="18" charset="0"/>
              </a:rPr>
              <a:t>.Da bi uzorak davao odgovarajuće informacije o ukupnoj populaciji mora na neki način reprezentovati populaciju.</a:t>
            </a:r>
          </a:p>
          <a:p>
            <a:pPr algn="just">
              <a:lnSpc>
                <a:spcPct val="150000"/>
              </a:lnSpc>
            </a:pPr>
            <a:r>
              <a:rPr lang="hr-BA" sz="2400" dirty="0" smtClean="0">
                <a:latin typeface="Times New Roman" panose="02020603050405020304" pitchFamily="18" charset="0"/>
                <a:cs typeface="Times New Roman" panose="02020603050405020304" pitchFamily="18" charset="0"/>
              </a:rPr>
              <a:t>Anketirajući prvih 100 ljudi koji uđu u gradsku biblioteku ne možemo dobiti odgovor na postavljeno pitanje –sigurno možemo utvrditi da izabrani uzorak u ovom slučaju ne predstavlja čitavu populaciju.</a:t>
            </a:r>
            <a:endParaRPr lang="hr-B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3058223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1300" y="368300"/>
            <a:ext cx="11633200" cy="2795958"/>
          </a:xfrm>
          <a:prstGeom prst="rect">
            <a:avLst/>
          </a:prstGeom>
          <a:noFill/>
        </p:spPr>
        <p:txBody>
          <a:bodyPr wrap="square" rtlCol="0">
            <a:spAutoFit/>
          </a:bodyPr>
          <a:lstStyle/>
          <a:p>
            <a:pPr algn="just">
              <a:lnSpc>
                <a:spcPct val="150000"/>
              </a:lnSpc>
            </a:pPr>
            <a:r>
              <a:rPr lang="hr-BA" sz="2400" dirty="0" smtClean="0">
                <a:solidFill>
                  <a:prstClr val="black"/>
                </a:solidFill>
                <a:latin typeface="Times New Roman" panose="02020603050405020304" pitchFamily="18" charset="0"/>
                <a:cs typeface="Times New Roman" panose="02020603050405020304" pitchFamily="18" charset="0"/>
              </a:rPr>
              <a:t>(Da </a:t>
            </a:r>
            <a:r>
              <a:rPr lang="hr-BA" sz="2400" dirty="0">
                <a:solidFill>
                  <a:prstClr val="black"/>
                </a:solidFill>
                <a:latin typeface="Times New Roman" panose="02020603050405020304" pitchFamily="18" charset="0"/>
                <a:cs typeface="Times New Roman" panose="02020603050405020304" pitchFamily="18" charset="0"/>
              </a:rPr>
              <a:t>li su svi ljudi učlanjeni u biblioteku ?Ko psejćuje biblioteku,studenti penzioneri učenici srednjih </a:t>
            </a:r>
            <a:r>
              <a:rPr lang="hr-BA" sz="2400" dirty="0" smtClean="0">
                <a:solidFill>
                  <a:prstClr val="black"/>
                </a:solidFill>
                <a:latin typeface="Times New Roman" panose="02020603050405020304" pitchFamily="18" charset="0"/>
                <a:cs typeface="Times New Roman" panose="02020603050405020304" pitchFamily="18" charset="0"/>
              </a:rPr>
              <a:t>škola?)</a:t>
            </a:r>
            <a:endParaRPr lang="hr-BA" sz="2400" dirty="0">
              <a:latin typeface="Times New Roman" panose="02020603050405020304" pitchFamily="18" charset="0"/>
              <a:cs typeface="Times New Roman" panose="02020603050405020304" pitchFamily="18" charset="0"/>
            </a:endParaRPr>
          </a:p>
          <a:p>
            <a:pPr algn="just">
              <a:lnSpc>
                <a:spcPct val="150000"/>
              </a:lnSpc>
            </a:pPr>
            <a:r>
              <a:rPr lang="hr-BA" sz="2400" dirty="0" smtClean="0">
                <a:latin typeface="Times New Roman" panose="02020603050405020304" pitchFamily="18" charset="0"/>
                <a:cs typeface="Times New Roman" panose="02020603050405020304" pitchFamily="18" charset="0"/>
              </a:rPr>
              <a:t>Reprenzetacija u ovom smislu predstavlja uzorak koji je izabran na takav način da su svi dijelovi populacije na jednak način uključeni u uzorak.</a:t>
            </a:r>
          </a:p>
          <a:p>
            <a:pPr algn="just">
              <a:lnSpc>
                <a:spcPct val="150000"/>
              </a:lnSpc>
            </a:pPr>
            <a:endParaRPr lang="hr-B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95340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1600" y="292100"/>
            <a:ext cx="11950700" cy="6555641"/>
          </a:xfrm>
          <a:prstGeom prst="rect">
            <a:avLst/>
          </a:prstGeom>
          <a:noFill/>
        </p:spPr>
        <p:txBody>
          <a:bodyPr wrap="square" rtlCol="0">
            <a:spAutoFit/>
          </a:bodyPr>
          <a:lstStyle/>
          <a:p>
            <a:pPr algn="just">
              <a:lnSpc>
                <a:spcPct val="150000"/>
              </a:lnSpc>
            </a:pPr>
            <a:r>
              <a:rPr lang="hr-BA" sz="2400" dirty="0" smtClean="0">
                <a:latin typeface="Times New Roman" panose="02020603050405020304" pitchFamily="18" charset="0"/>
                <a:cs typeface="Times New Roman" panose="02020603050405020304" pitchFamily="18" charset="0"/>
              </a:rPr>
              <a:t>Jedna srednaj škola broji 300 učenika u prvom razredu ,500 učenika u drugom razredu i po 600 učenika u trećem i četvrtom razredu.Pretpostavimo d aželimo ispitati mišljenje učenika da li odlazak u vojsku mora biti obavezan ili ne ,i želimo napraviti uzorak od 100 učenika.Obrazložiti kakav bi izbor za uzorak bio idealan?</a:t>
            </a:r>
          </a:p>
          <a:p>
            <a:pPr algn="just">
              <a:lnSpc>
                <a:spcPct val="150000"/>
              </a:lnSpc>
            </a:pPr>
            <a:r>
              <a:rPr lang="hr-BA" sz="2400" dirty="0" smtClean="0">
                <a:latin typeface="Times New Roman" panose="02020603050405020304" pitchFamily="18" charset="0"/>
                <a:cs typeface="Times New Roman" panose="02020603050405020304" pitchFamily="18" charset="0"/>
              </a:rPr>
              <a:t>Rj:</a:t>
            </a:r>
          </a:p>
          <a:p>
            <a:pPr algn="just">
              <a:lnSpc>
                <a:spcPct val="150000"/>
              </a:lnSpc>
            </a:pPr>
            <a:r>
              <a:rPr lang="hr-BA" sz="2400" dirty="0" smtClean="0">
                <a:latin typeface="Times New Roman" panose="02020603050405020304" pitchFamily="18" charset="0"/>
                <a:cs typeface="Times New Roman" panose="02020603050405020304" pitchFamily="18" charset="0"/>
              </a:rPr>
              <a:t>1 razred=300</a:t>
            </a:r>
          </a:p>
          <a:p>
            <a:pPr algn="just">
              <a:lnSpc>
                <a:spcPct val="150000"/>
              </a:lnSpc>
            </a:pPr>
            <a:r>
              <a:rPr lang="hr-BA" sz="2400" dirty="0" smtClean="0">
                <a:latin typeface="Times New Roman" panose="02020603050405020304" pitchFamily="18" charset="0"/>
                <a:cs typeface="Times New Roman" panose="02020603050405020304" pitchFamily="18" charset="0"/>
              </a:rPr>
              <a:t>2 razred=500</a:t>
            </a:r>
          </a:p>
          <a:p>
            <a:pPr algn="just">
              <a:lnSpc>
                <a:spcPct val="150000"/>
              </a:lnSpc>
            </a:pPr>
            <a:r>
              <a:rPr lang="hr-BA" sz="2400" dirty="0" smtClean="0">
                <a:latin typeface="Times New Roman" panose="02020603050405020304" pitchFamily="18" charset="0"/>
                <a:cs typeface="Times New Roman" panose="02020603050405020304" pitchFamily="18" charset="0"/>
              </a:rPr>
              <a:t>3razred =600</a:t>
            </a:r>
          </a:p>
          <a:p>
            <a:pPr algn="just">
              <a:lnSpc>
                <a:spcPct val="150000"/>
              </a:lnSpc>
            </a:pPr>
            <a:r>
              <a:rPr lang="hr-BA" sz="2400" dirty="0" smtClean="0">
                <a:latin typeface="Times New Roman" panose="02020603050405020304" pitchFamily="18" charset="0"/>
                <a:cs typeface="Times New Roman" panose="02020603050405020304" pitchFamily="18" charset="0"/>
              </a:rPr>
              <a:t>4 razred =600                               Ukupno 2000 učenika</a:t>
            </a:r>
          </a:p>
          <a:p>
            <a:pPr algn="just">
              <a:lnSpc>
                <a:spcPct val="150000"/>
              </a:lnSpc>
            </a:pPr>
            <a:r>
              <a:rPr lang="hr-BA" sz="2400" dirty="0" smtClean="0">
                <a:latin typeface="Times New Roman" panose="02020603050405020304" pitchFamily="18" charset="0"/>
                <a:cs typeface="Times New Roman" panose="02020603050405020304" pitchFamily="18" charset="0"/>
              </a:rPr>
              <a:t>U ovom slučaju izbor za uzorak bi bio da se nasumice izeberu 100 osoba i sprovede anketa među njima.</a:t>
            </a:r>
          </a:p>
          <a:p>
            <a:endParaRPr lang="bs-Latn-B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2812327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70114"/>
            <a:ext cx="12192000" cy="3970318"/>
          </a:xfrm>
          <a:prstGeom prst="rect">
            <a:avLst/>
          </a:prstGeom>
          <a:noFill/>
        </p:spPr>
        <p:txBody>
          <a:bodyPr wrap="square" rtlCol="0">
            <a:spAutoFit/>
          </a:bodyPr>
          <a:lstStyle/>
          <a:p>
            <a:pPr algn="just">
              <a:lnSpc>
                <a:spcPct val="150000"/>
              </a:lnSpc>
            </a:pPr>
            <a:r>
              <a:rPr lang="hr-BA" sz="2400" dirty="0" smtClean="0">
                <a:latin typeface="Times New Roman" panose="02020603050405020304" pitchFamily="18" charset="0"/>
                <a:cs typeface="Times New Roman" panose="02020603050405020304" pitchFamily="18" charset="0"/>
              </a:rPr>
              <a:t>Puno bolji izbor za uzorak bi bio da prvo izračunamo o koliko osoba da izaberemo iz svakog razreda .Kako su proporcije učenika:</a:t>
            </a:r>
          </a:p>
          <a:p>
            <a:pPr algn="just">
              <a:lnSpc>
                <a:spcPct val="150000"/>
              </a:lnSpc>
            </a:pPr>
            <a:r>
              <a:rPr lang="hr-BA" sz="2400" dirty="0" smtClean="0">
                <a:latin typeface="Times New Roman" panose="02020603050405020304" pitchFamily="18" charset="0"/>
                <a:cs typeface="Times New Roman" panose="02020603050405020304" pitchFamily="18" charset="0"/>
              </a:rPr>
              <a:t>1god=300/2000=0,15                        3god=600/2000=0,30</a:t>
            </a:r>
          </a:p>
          <a:p>
            <a:pPr algn="just">
              <a:lnSpc>
                <a:spcPct val="150000"/>
              </a:lnSpc>
            </a:pPr>
            <a:r>
              <a:rPr lang="hr-BA" sz="2400" dirty="0" smtClean="0">
                <a:latin typeface="Times New Roman" panose="02020603050405020304" pitchFamily="18" charset="0"/>
                <a:cs typeface="Times New Roman" panose="02020603050405020304" pitchFamily="18" charset="0"/>
              </a:rPr>
              <a:t>2god=500/2000=0,25                        4 god =600/2000=0,30</a:t>
            </a:r>
          </a:p>
          <a:p>
            <a:pPr algn="just">
              <a:lnSpc>
                <a:spcPct val="150000"/>
              </a:lnSpc>
            </a:pPr>
            <a:r>
              <a:rPr lang="hr-BA" sz="2400" dirty="0" smtClean="0">
                <a:latin typeface="Times New Roman" panose="02020603050405020304" pitchFamily="18" charset="0"/>
                <a:cs typeface="Times New Roman" panose="02020603050405020304" pitchFamily="18" charset="0"/>
              </a:rPr>
              <a:t>Ovo nam nameće da iz prvog razred auzmemo 15 drugog 25 iz trećeg i četvrtog po 30 učenika.</a:t>
            </a:r>
          </a:p>
          <a:p>
            <a:pPr algn="just">
              <a:lnSpc>
                <a:spcPct val="150000"/>
              </a:lnSpc>
            </a:pPr>
            <a:r>
              <a:rPr lang="hr-BA" sz="2400" dirty="0" smtClean="0">
                <a:latin typeface="Times New Roman" panose="02020603050405020304" pitchFamily="18" charset="0"/>
                <a:cs typeface="Times New Roman" panose="02020603050405020304" pitchFamily="18" charset="0"/>
              </a:rPr>
              <a:t>Tek oda da izaberemo na slučajan način učenike.</a:t>
            </a:r>
          </a:p>
          <a:p>
            <a:pPr algn="just">
              <a:lnSpc>
                <a:spcPct val="150000"/>
              </a:lnSpc>
            </a:pPr>
            <a:endParaRPr lang="bs-Latn-B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7962495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7714" y="500743"/>
            <a:ext cx="11974286" cy="6740307"/>
          </a:xfrm>
          <a:prstGeom prst="rect">
            <a:avLst/>
          </a:prstGeom>
          <a:noFill/>
        </p:spPr>
        <p:txBody>
          <a:bodyPr wrap="square" rtlCol="0">
            <a:spAutoFit/>
          </a:bodyPr>
          <a:lstStyle/>
          <a:p>
            <a:pPr>
              <a:lnSpc>
                <a:spcPct val="150000"/>
              </a:lnSpc>
            </a:pPr>
            <a:r>
              <a:rPr lang="hr-BA" sz="2400" dirty="0" smtClean="0">
                <a:latin typeface="Times New Roman" panose="02020603050405020304" pitchFamily="18" charset="0"/>
                <a:cs typeface="Times New Roman" panose="02020603050405020304" pitchFamily="18" charset="0"/>
              </a:rPr>
              <a:t>Medicinski istraživač pokušavajući da ustanovi efikasnost novog lijeka je počeo testirati lijek zajedno sa placebom.( U ovom slučaju riječ placebo predstavlja lijek koji nema nikakv svojstva).Da bi bio siguran da su dvije grupe volontera pacijenata,oni koji će dobiti lijek i oni koji će dobiti placebo,što je moguće više slične ,istraživač je odlučio da se ne pouzda u slučajnost nego da pažljivo pregleda volontere i onda sam formira grupe.Da li je ovaj pristup preporučljiv?Zašto ili zašto nije?</a:t>
            </a:r>
          </a:p>
          <a:p>
            <a:pPr>
              <a:lnSpc>
                <a:spcPct val="150000"/>
              </a:lnSpc>
            </a:pPr>
            <a:r>
              <a:rPr lang="hr-BA" sz="2400" dirty="0" smtClean="0">
                <a:latin typeface="Times New Roman" panose="02020603050405020304" pitchFamily="18" charset="0"/>
                <a:cs typeface="Times New Roman" panose="02020603050405020304" pitchFamily="18" charset="0"/>
              </a:rPr>
              <a:t>Rj:</a:t>
            </a:r>
          </a:p>
          <a:p>
            <a:pPr>
              <a:lnSpc>
                <a:spcPct val="150000"/>
              </a:lnSpc>
            </a:pPr>
            <a:r>
              <a:rPr lang="hr-BA" sz="2400" dirty="0" smtClean="0">
                <a:latin typeface="Times New Roman" panose="02020603050405020304" pitchFamily="18" charset="0"/>
                <a:cs typeface="Times New Roman" panose="02020603050405020304" pitchFamily="18" charset="0"/>
              </a:rPr>
              <a:t>Ovaj pristup nije preporučljiv.Istraživač koji pokušava da nauči o efikasnosti novog lijeka nebi trebao znati koji pacijenti primaju novi lijek a koji primaju placebo-u suprotnom ,istraživač koji imatakvo znanje će tim znanjem biti opterećen i tokom istraživanja kao i u analizi dobijenih podataka će nesvjesno praviti dodatna zapažanja o efikasnosti novog lijeka.</a:t>
            </a:r>
          </a:p>
          <a:p>
            <a:pPr>
              <a:lnSpc>
                <a:spcPct val="150000"/>
              </a:lnSpc>
            </a:pPr>
            <a:endParaRPr lang="bs-Latn-B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8521520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54000"/>
            <a:ext cx="11811000" cy="5632311"/>
          </a:xfrm>
          <a:prstGeom prst="rect">
            <a:avLst/>
          </a:prstGeom>
          <a:noFill/>
        </p:spPr>
        <p:txBody>
          <a:bodyPr wrap="square" rtlCol="0">
            <a:spAutoFit/>
          </a:bodyPr>
          <a:lstStyle/>
          <a:p>
            <a:pPr>
              <a:lnSpc>
                <a:spcPct val="150000"/>
              </a:lnSpc>
            </a:pPr>
            <a:r>
              <a:rPr lang="hr-BA" sz="2400" dirty="0" smtClean="0">
                <a:latin typeface="Times New Roman" panose="02020603050405020304" pitchFamily="18" charset="0"/>
                <a:cs typeface="Times New Roman" panose="02020603050405020304" pitchFamily="18" charset="0"/>
              </a:rPr>
              <a:t>Sledeće sedmice će se održati izbori, i uzimajući uzorak iz glasačke populacije mi želimo predvidjeti koja će stranka pobijediti.Koja od sledećih metoda će proizvesti reprezatitivan uzorak?</a:t>
            </a:r>
          </a:p>
          <a:p>
            <a:pPr>
              <a:lnSpc>
                <a:spcPct val="150000"/>
              </a:lnSpc>
            </a:pPr>
            <a:r>
              <a:rPr lang="hr-BA" sz="2400" dirty="0" smtClean="0">
                <a:latin typeface="Times New Roman" panose="02020603050405020304" pitchFamily="18" charset="0"/>
                <a:cs typeface="Times New Roman" panose="02020603050405020304" pitchFamily="18" charset="0"/>
              </a:rPr>
              <a:t>a)Anketiranje svih ljudi glasačke dobi koji posjećuju ženske košarkaške utakmice.</a:t>
            </a:r>
          </a:p>
          <a:p>
            <a:pPr>
              <a:lnSpc>
                <a:spcPct val="150000"/>
              </a:lnSpc>
            </a:pPr>
            <a:r>
              <a:rPr lang="hr-BA" sz="2400" dirty="0" smtClean="0">
                <a:latin typeface="Times New Roman" panose="02020603050405020304" pitchFamily="18" charset="0"/>
                <a:cs typeface="Times New Roman" panose="02020603050405020304" pitchFamily="18" charset="0"/>
              </a:rPr>
              <a:t>b)Anketiranje svih ljudi glasačke dobi koji napuštaju luksuzni restoran</a:t>
            </a:r>
          </a:p>
          <a:p>
            <a:pPr>
              <a:lnSpc>
                <a:spcPct val="150000"/>
              </a:lnSpc>
            </a:pPr>
            <a:r>
              <a:rPr lang="hr-BA" sz="2400" dirty="0" smtClean="0">
                <a:latin typeface="Times New Roman" panose="02020603050405020304" pitchFamily="18" charset="0"/>
                <a:cs typeface="Times New Roman" panose="02020603050405020304" pitchFamily="18" charset="0"/>
              </a:rPr>
              <a:t>c)Dobiti kopiju registracijske liste glasača ,na slučajnom uzorku izabarati 100 imena i sprovesti anketu.</a:t>
            </a:r>
          </a:p>
          <a:p>
            <a:pPr>
              <a:lnSpc>
                <a:spcPct val="150000"/>
              </a:lnSpc>
            </a:pPr>
            <a:r>
              <a:rPr lang="hr-BA" sz="2400" dirty="0" smtClean="0">
                <a:latin typeface="Times New Roman" panose="02020603050405020304" pitchFamily="18" charset="0"/>
                <a:cs typeface="Times New Roman" panose="02020603050405020304" pitchFamily="18" charset="0"/>
              </a:rPr>
              <a:t>d)Iskoristii rezultat tv telefon programa u kojem voditelj traži od gledalaca da ga nazovu i saopšte mu svoj izbor</a:t>
            </a:r>
          </a:p>
          <a:p>
            <a:pPr>
              <a:lnSpc>
                <a:spcPct val="150000"/>
              </a:lnSpc>
            </a:pPr>
            <a:r>
              <a:rPr lang="hr-BA" sz="2400" dirty="0" smtClean="0">
                <a:latin typeface="Times New Roman" panose="02020603050405020304" pitchFamily="18" charset="0"/>
                <a:cs typeface="Times New Roman" panose="02020603050405020304" pitchFamily="18" charset="0"/>
              </a:rPr>
              <a:t>e)Iskoristiti imena iz telefonskog imenika i anketirati ljude</a:t>
            </a:r>
          </a:p>
        </p:txBody>
      </p:sp>
    </p:spTree>
    <p:extLst>
      <p:ext uri="{BB962C8B-B14F-4D97-AF65-F5344CB8AC3E}">
        <p14:creationId xmlns:p14="http://schemas.microsoft.com/office/powerpoint/2010/main" xmlns="" val="877421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91886"/>
            <a:ext cx="12039600" cy="6186309"/>
          </a:xfrm>
          <a:prstGeom prst="rect">
            <a:avLst/>
          </a:prstGeom>
          <a:noFill/>
        </p:spPr>
        <p:txBody>
          <a:bodyPr wrap="square" rtlCol="0">
            <a:spAutoFit/>
          </a:bodyPr>
          <a:lstStyle/>
          <a:p>
            <a:pPr>
              <a:lnSpc>
                <a:spcPct val="150000"/>
              </a:lnSpc>
            </a:pPr>
            <a:r>
              <a:rPr lang="hr-BA" sz="2400" dirty="0" smtClean="0">
                <a:latin typeface="Times New Roman" panose="02020603050405020304" pitchFamily="18" charset="0"/>
                <a:cs typeface="Times New Roman" panose="02020603050405020304" pitchFamily="18" charset="0"/>
              </a:rPr>
              <a:t>Rj :</a:t>
            </a:r>
          </a:p>
          <a:p>
            <a:pPr marL="457200" indent="-457200">
              <a:lnSpc>
                <a:spcPct val="150000"/>
              </a:lnSpc>
              <a:buAutoNum type="alphaLcParenR"/>
            </a:pPr>
            <a:r>
              <a:rPr lang="hr-BA" sz="2400" dirty="0" smtClean="0">
                <a:latin typeface="Times New Roman" panose="02020603050405020304" pitchFamily="18" charset="0"/>
                <a:cs typeface="Times New Roman" panose="02020603050405020304" pitchFamily="18" charset="0"/>
              </a:rPr>
              <a:t>Uzorak nije reprezentativamn .Zašto?</a:t>
            </a:r>
          </a:p>
          <a:p>
            <a:pPr marL="457200" indent="-457200">
              <a:lnSpc>
                <a:spcPct val="150000"/>
              </a:lnSpc>
              <a:buFontTx/>
              <a:buAutoNum type="alphaLcParenR"/>
            </a:pPr>
            <a:r>
              <a:rPr lang="hr-BA" sz="2400" dirty="0">
                <a:latin typeface="Times New Roman" panose="02020603050405020304" pitchFamily="18" charset="0"/>
                <a:cs typeface="Times New Roman" panose="02020603050405020304" pitchFamily="18" charset="0"/>
              </a:rPr>
              <a:t>Uzorak nije reprezentativamn .Zašto</a:t>
            </a:r>
            <a:r>
              <a:rPr lang="hr-BA" sz="2400" dirty="0" smtClean="0">
                <a:latin typeface="Times New Roman" panose="02020603050405020304" pitchFamily="18" charset="0"/>
                <a:cs typeface="Times New Roman" panose="02020603050405020304" pitchFamily="18" charset="0"/>
              </a:rPr>
              <a:t>?</a:t>
            </a:r>
          </a:p>
          <a:p>
            <a:pPr marL="457200" indent="-457200">
              <a:lnSpc>
                <a:spcPct val="150000"/>
              </a:lnSpc>
              <a:buFontTx/>
              <a:buAutoNum type="alphaLcParenR"/>
            </a:pPr>
            <a:r>
              <a:rPr lang="hr-BA" sz="2400" dirty="0" smtClean="0">
                <a:latin typeface="Times New Roman" panose="02020603050405020304" pitchFamily="18" charset="0"/>
                <a:cs typeface="Times New Roman" panose="02020603050405020304" pitchFamily="18" charset="0"/>
              </a:rPr>
              <a:t>Uzorak je reprenzentativam i može se čak i poboljšati?Kako?</a:t>
            </a:r>
          </a:p>
          <a:p>
            <a:pPr marL="457200" lvl="0" indent="-457200">
              <a:lnSpc>
                <a:spcPct val="150000"/>
              </a:lnSpc>
              <a:buFontTx/>
              <a:buAutoNum type="alphaLcParenR"/>
            </a:pPr>
            <a:r>
              <a:rPr lang="hr-BA" sz="2400" dirty="0">
                <a:solidFill>
                  <a:prstClr val="black"/>
                </a:solidFill>
                <a:latin typeface="Times New Roman" panose="02020603050405020304" pitchFamily="18" charset="0"/>
                <a:cs typeface="Times New Roman" panose="02020603050405020304" pitchFamily="18" charset="0"/>
              </a:rPr>
              <a:t>Uzorak nije reprezentativamn .Zašto</a:t>
            </a:r>
            <a:r>
              <a:rPr lang="hr-BA" sz="2400" dirty="0" smtClean="0">
                <a:solidFill>
                  <a:prstClr val="black"/>
                </a:solidFill>
                <a:latin typeface="Times New Roman" panose="02020603050405020304" pitchFamily="18" charset="0"/>
                <a:cs typeface="Times New Roman" panose="02020603050405020304" pitchFamily="18" charset="0"/>
              </a:rPr>
              <a:t>?</a:t>
            </a:r>
          </a:p>
          <a:p>
            <a:pPr marL="457200" lvl="0" indent="-457200">
              <a:lnSpc>
                <a:spcPct val="150000"/>
              </a:lnSpc>
              <a:buFontTx/>
              <a:buAutoNum type="alphaLcParenR"/>
            </a:pPr>
            <a:r>
              <a:rPr lang="hr-BA" sz="2400" dirty="0" smtClean="0">
                <a:solidFill>
                  <a:prstClr val="black"/>
                </a:solidFill>
                <a:latin typeface="Times New Roman" panose="02020603050405020304" pitchFamily="18" charset="0"/>
                <a:cs typeface="Times New Roman" panose="02020603050405020304" pitchFamily="18" charset="0"/>
              </a:rPr>
              <a:t>Uzorak je reprenzentativan u zavisnosti koji telefonski imenik koristimo:</a:t>
            </a:r>
          </a:p>
          <a:p>
            <a:pPr lvl="0">
              <a:lnSpc>
                <a:spcPct val="150000"/>
              </a:lnSpc>
            </a:pPr>
            <a:r>
              <a:rPr lang="hr-BA" sz="2400" dirty="0" smtClean="0">
                <a:solidFill>
                  <a:prstClr val="black"/>
                </a:solidFill>
                <a:latin typeface="Times New Roman" panose="02020603050405020304" pitchFamily="18" charset="0"/>
                <a:cs typeface="Times New Roman" panose="02020603050405020304" pitchFamily="18" charset="0"/>
              </a:rPr>
              <a:t>1.)imenik fiksnih telefona</a:t>
            </a:r>
          </a:p>
          <a:p>
            <a:pPr lvl="0">
              <a:lnSpc>
                <a:spcPct val="150000"/>
              </a:lnSpc>
            </a:pPr>
            <a:r>
              <a:rPr lang="hr-BA" sz="2400" dirty="0" smtClean="0">
                <a:solidFill>
                  <a:prstClr val="black"/>
                </a:solidFill>
                <a:latin typeface="Times New Roman" panose="02020603050405020304" pitchFamily="18" charset="0"/>
                <a:cs typeface="Times New Roman" panose="02020603050405020304" pitchFamily="18" charset="0"/>
              </a:rPr>
              <a:t>2.)imenik mobilnih telefona</a:t>
            </a:r>
            <a:endParaRPr lang="hr-BA" sz="2400" dirty="0">
              <a:solidFill>
                <a:prstClr val="black"/>
              </a:solidFill>
              <a:latin typeface="Times New Roman" panose="02020603050405020304" pitchFamily="18" charset="0"/>
              <a:cs typeface="Times New Roman" panose="02020603050405020304" pitchFamily="18" charset="0"/>
            </a:endParaRPr>
          </a:p>
          <a:p>
            <a:pPr marL="457200" indent="-457200">
              <a:lnSpc>
                <a:spcPct val="150000"/>
              </a:lnSpc>
              <a:buFontTx/>
              <a:buAutoNum type="alphaLcParenR"/>
            </a:pPr>
            <a:endParaRPr lang="hr-BA" sz="2400" dirty="0">
              <a:latin typeface="Times New Roman" panose="02020603050405020304" pitchFamily="18" charset="0"/>
              <a:cs typeface="Times New Roman" panose="02020603050405020304" pitchFamily="18" charset="0"/>
            </a:endParaRPr>
          </a:p>
          <a:p>
            <a:pPr marL="457200" indent="-457200">
              <a:lnSpc>
                <a:spcPct val="150000"/>
              </a:lnSpc>
              <a:buAutoNum type="alphaLcParenR"/>
            </a:pPr>
            <a:endParaRPr lang="hr-BA" sz="2400" dirty="0" smtClean="0">
              <a:latin typeface="Times New Roman" panose="02020603050405020304" pitchFamily="18" charset="0"/>
              <a:cs typeface="Times New Roman" panose="02020603050405020304" pitchFamily="18" charset="0"/>
            </a:endParaRPr>
          </a:p>
          <a:p>
            <a:pPr marL="457200" indent="-457200">
              <a:lnSpc>
                <a:spcPct val="150000"/>
              </a:lnSpc>
              <a:buAutoNum type="alphaLcParenR"/>
            </a:pPr>
            <a:endParaRPr lang="bs-Latn-B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7776594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5900" y="241302"/>
            <a:ext cx="11849100" cy="5355312"/>
          </a:xfrm>
          <a:prstGeom prst="rect">
            <a:avLst/>
          </a:prstGeom>
          <a:noFill/>
        </p:spPr>
        <p:txBody>
          <a:bodyPr wrap="square" rtlCol="0">
            <a:spAutoFit/>
          </a:bodyPr>
          <a:lstStyle/>
          <a:p>
            <a:r>
              <a:rPr lang="bs-Latn-BA" dirty="0"/>
              <a:t>Sadržaj kolegija:</a:t>
            </a:r>
          </a:p>
          <a:p>
            <a:endParaRPr lang="hr-BA" dirty="0"/>
          </a:p>
          <a:p>
            <a:r>
              <a:rPr lang="hr-BA" dirty="0" smtClean="0"/>
              <a:t>1.Uvod </a:t>
            </a:r>
            <a:r>
              <a:rPr lang="hr-BA" dirty="0"/>
              <a:t>u statistiku. Priroda statistike. Prikupljanje podataka. Populacija i uzorci. Kratka historija statistike. 	  	  	  	</a:t>
            </a:r>
            <a:endParaRPr lang="hr-BA" dirty="0" smtClean="0"/>
          </a:p>
          <a:p>
            <a:r>
              <a:rPr lang="hr-BA" dirty="0" smtClean="0"/>
              <a:t>2. </a:t>
            </a:r>
            <a:r>
              <a:rPr lang="hr-BA" dirty="0"/>
              <a:t>Opisivanje skupova podataka. Frekventne tabele i grafikoni. Grupirani podaci i histogrami. Prikaz </a:t>
            </a:r>
            <a:r>
              <a:rPr lang="hr-BA" dirty="0" smtClean="0"/>
              <a:t>pomoću </a:t>
            </a:r>
            <a:r>
              <a:rPr lang="hr-BA" dirty="0"/>
              <a:t>stabljika i listova. Skupovi podataka </a:t>
            </a:r>
            <a:r>
              <a:rPr lang="hr-BA" dirty="0" smtClean="0"/>
              <a:t>uređenih </a:t>
            </a:r>
            <a:r>
              <a:rPr lang="hr-BA" dirty="0"/>
              <a:t>parova. 	  	  	  	</a:t>
            </a:r>
          </a:p>
          <a:p>
            <a:endParaRPr lang="hr-BA" dirty="0" smtClean="0"/>
          </a:p>
          <a:p>
            <a:r>
              <a:rPr lang="hr-BA" dirty="0" smtClean="0"/>
              <a:t>3. Korištenje </a:t>
            </a:r>
            <a:r>
              <a:rPr lang="hr-BA" dirty="0"/>
              <a:t>statistike za sumiranje podataka: Sredina uzorka. Medijana uzorka. Postotak uzorka. Mod uzorka. Varijansa uzorka i standardna devijacija uzorka. Raspon uzorka i interkvartilni raspon uzorka. Koeficijent korelacije uzorka. 	  	  	  	</a:t>
            </a:r>
          </a:p>
          <a:p>
            <a:endParaRPr lang="hr-BA" dirty="0" smtClean="0"/>
          </a:p>
          <a:p>
            <a:r>
              <a:rPr lang="hr-BA" dirty="0" smtClean="0"/>
              <a:t>4. </a:t>
            </a:r>
            <a:r>
              <a:rPr lang="hr-BA" dirty="0"/>
              <a:t>Skupovi - Operacije sa skupovima. Kombinatorika: Permutacije bez ponavljanja. Permutacije sa ponavljanjem. Kombinacije bez ponavljanja. Kombinacije sa ponavljanjem. Varijacije bez ponavljanja. Varijacije sa ponavljanjem. 	  	  	  </a:t>
            </a:r>
          </a:p>
          <a:p>
            <a:endParaRPr lang="hr-BA" dirty="0" smtClean="0"/>
          </a:p>
          <a:p>
            <a:r>
              <a:rPr lang="hr-BA" dirty="0" smtClean="0"/>
              <a:t>5. </a:t>
            </a:r>
            <a:r>
              <a:rPr lang="hr-BA" dirty="0"/>
              <a:t>Uvod u Teoriju </a:t>
            </a:r>
            <a:r>
              <a:rPr lang="hr-BA" dirty="0" smtClean="0"/>
              <a:t>vjerovatnoće</a:t>
            </a:r>
            <a:r>
              <a:rPr lang="hr-BA" dirty="0"/>
              <a:t>: Prostor uzoraka i </a:t>
            </a:r>
            <a:r>
              <a:rPr lang="hr-BA" dirty="0" smtClean="0"/>
              <a:t>događaja</a:t>
            </a:r>
            <a:r>
              <a:rPr lang="hr-BA" dirty="0"/>
              <a:t>. </a:t>
            </a:r>
            <a:r>
              <a:rPr lang="hr-BA" dirty="0" smtClean="0"/>
              <a:t>Vjerovatnoće </a:t>
            </a:r>
            <a:r>
              <a:rPr lang="hr-BA" dirty="0"/>
              <a:t>definisane na </a:t>
            </a:r>
            <a:r>
              <a:rPr lang="hr-BA" dirty="0" smtClean="0"/>
              <a:t>događajima</a:t>
            </a:r>
            <a:r>
              <a:rPr lang="hr-BA" dirty="0"/>
              <a:t>. Uslovna </a:t>
            </a:r>
            <a:r>
              <a:rPr lang="hr-BA" dirty="0" smtClean="0"/>
              <a:t>vjerovatnoća</a:t>
            </a:r>
            <a:r>
              <a:rPr lang="hr-BA" dirty="0"/>
              <a:t>. Geometriska </a:t>
            </a:r>
            <a:r>
              <a:rPr lang="hr-BA" dirty="0" smtClean="0"/>
              <a:t>vjerovatnoća</a:t>
            </a:r>
            <a:r>
              <a:rPr lang="hr-BA" dirty="0"/>
              <a:t>. Nezavisni </a:t>
            </a:r>
            <a:r>
              <a:rPr lang="hr-BA" dirty="0" smtClean="0"/>
              <a:t>događaji</a:t>
            </a:r>
            <a:r>
              <a:rPr lang="hr-BA" dirty="0"/>
              <a:t>. Bajesova formula. 	  	  	  	</a:t>
            </a:r>
          </a:p>
          <a:p>
            <a:r>
              <a:rPr lang="hr-BA" dirty="0"/>
              <a:t>   </a:t>
            </a:r>
            <a:endParaRPr lang="bs-Latn-BA" dirty="0"/>
          </a:p>
        </p:txBody>
      </p:sp>
    </p:spTree>
    <p:extLst>
      <p:ext uri="{BB962C8B-B14F-4D97-AF65-F5344CB8AC3E}">
        <p14:creationId xmlns:p14="http://schemas.microsoft.com/office/powerpoint/2010/main" xmlns="" val="31450450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26571"/>
            <a:ext cx="11843657" cy="5632311"/>
          </a:xfrm>
          <a:prstGeom prst="rect">
            <a:avLst/>
          </a:prstGeom>
          <a:noFill/>
        </p:spPr>
        <p:txBody>
          <a:bodyPr wrap="square" rtlCol="0">
            <a:spAutoFit/>
          </a:bodyPr>
          <a:lstStyle/>
          <a:p>
            <a:pPr>
              <a:lnSpc>
                <a:spcPct val="150000"/>
              </a:lnSpc>
            </a:pPr>
            <a:r>
              <a:rPr lang="hr-BA" sz="2400" dirty="0" smtClean="0">
                <a:latin typeface="Times New Roman" panose="02020603050405020304" pitchFamily="18" charset="0"/>
                <a:cs typeface="Times New Roman" panose="02020603050405020304" pitchFamily="18" charset="0"/>
              </a:rPr>
              <a:t>Univerzitet planira da štampa izvještaj o svojim diplomiranim studentima u kome će staviti informacije o njihovim godišnjim platama.Na slučajan način su izabrali 200 nedavnih diplomata i poslali im upitinike koji su prolagođeni njihovim trenutnim poslovima.Međutim od njih 200 samo je 86 upitnika vraćeno .Pretpostavimo da je izvještaj o prosječnim platama 75000 km.</a:t>
            </a:r>
          </a:p>
          <a:p>
            <a:pPr>
              <a:lnSpc>
                <a:spcPct val="150000"/>
              </a:lnSpc>
            </a:pPr>
            <a:r>
              <a:rPr lang="hr-BA" sz="2400" dirty="0" smtClean="0">
                <a:latin typeface="Times New Roman" panose="02020603050405020304" pitchFamily="18" charset="0"/>
                <a:cs typeface="Times New Roman" panose="02020603050405020304" pitchFamily="18" charset="0"/>
              </a:rPr>
              <a:t>a)Hoće li univerzitet pogriješiti u mišljenju ako zaključi da je 75000 km prosječna plata diplomiranih studenata?Obrazložiti razlog koji stoji iza vašeg odgovora.</a:t>
            </a:r>
          </a:p>
          <a:p>
            <a:pPr>
              <a:lnSpc>
                <a:spcPct val="150000"/>
              </a:lnSpc>
            </a:pPr>
            <a:r>
              <a:rPr lang="hr-BA" sz="2400" dirty="0" smtClean="0">
                <a:latin typeface="Times New Roman" panose="02020603050405020304" pitchFamily="18" charset="0"/>
                <a:cs typeface="Times New Roman" panose="02020603050405020304" pitchFamily="18" charset="0"/>
              </a:rPr>
              <a:t>b)Ako je vaš odgovor pod a) pozitivan ,može li smisliti neki skup uslova koji su povezani sa grupom koja je vratila popunjene upitnike iz kojih bi se složili da je 7500 km dobra aproksimacija?</a:t>
            </a:r>
            <a:endParaRPr lang="bs-Latn-B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1195395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12057"/>
            <a:ext cx="11996057" cy="3416320"/>
          </a:xfrm>
          <a:prstGeom prst="rect">
            <a:avLst/>
          </a:prstGeom>
          <a:noFill/>
        </p:spPr>
        <p:txBody>
          <a:bodyPr wrap="square" rtlCol="0">
            <a:spAutoFit/>
          </a:bodyPr>
          <a:lstStyle/>
          <a:p>
            <a:pPr algn="just">
              <a:lnSpc>
                <a:spcPct val="150000"/>
              </a:lnSpc>
            </a:pPr>
            <a:r>
              <a:rPr lang="hr-BA" sz="2400" dirty="0" smtClean="0">
                <a:latin typeface="Times New Roman" panose="02020603050405020304" pitchFamily="18" charset="0"/>
                <a:cs typeface="Times New Roman" panose="02020603050405020304" pitchFamily="18" charset="0"/>
              </a:rPr>
              <a:t>Rj:</a:t>
            </a:r>
          </a:p>
          <a:p>
            <a:pPr marL="457200" indent="-457200" algn="just">
              <a:lnSpc>
                <a:spcPct val="150000"/>
              </a:lnSpc>
              <a:buAutoNum type="alphaLcParenR"/>
            </a:pPr>
            <a:endParaRPr lang="hr-BA" sz="2400" dirty="0">
              <a:latin typeface="Times New Roman" panose="02020603050405020304" pitchFamily="18" charset="0"/>
              <a:cs typeface="Times New Roman" panose="02020603050405020304" pitchFamily="18" charset="0"/>
            </a:endParaRPr>
          </a:p>
          <a:p>
            <a:pPr marL="457200" indent="-457200" algn="just">
              <a:lnSpc>
                <a:spcPct val="150000"/>
              </a:lnSpc>
              <a:buAutoNum type="alphaLcParenR"/>
            </a:pPr>
            <a:r>
              <a:rPr lang="hr-BA" sz="2400" dirty="0" smtClean="0">
                <a:latin typeface="Times New Roman" panose="02020603050405020304" pitchFamily="18" charset="0"/>
                <a:cs typeface="Times New Roman" panose="02020603050405020304" pitchFamily="18" charset="0"/>
              </a:rPr>
              <a:t>Da univerzitet će pogriješiti i mišljenu.Diplomati koji su vratili upitnike ne mogu reprenzetovati ukupnu populaciju diplomirnaih studenata</a:t>
            </a:r>
          </a:p>
          <a:p>
            <a:pPr marL="457200" indent="-457200" algn="just">
              <a:lnSpc>
                <a:spcPct val="150000"/>
              </a:lnSpc>
              <a:buAutoNum type="alphaLcParenR"/>
            </a:pPr>
            <a:r>
              <a:rPr lang="hr-BA" sz="2400" dirty="0" smtClean="0">
                <a:latin typeface="Times New Roman" panose="02020603050405020304" pitchFamily="18" charset="0"/>
                <a:cs typeface="Times New Roman" panose="02020603050405020304" pitchFamily="18" charset="0"/>
              </a:rPr>
              <a:t>Ako je broj upitnika koji su vraćeni približno jednako 200 (200 upitnika je poslano) tada bi aproksimacija bila puno bolja</a:t>
            </a:r>
            <a:endParaRPr lang="bs-Latn-B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7726046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8300" y="469900"/>
            <a:ext cx="11582400" cy="2308324"/>
          </a:xfrm>
          <a:prstGeom prst="rect">
            <a:avLst/>
          </a:prstGeom>
          <a:noFill/>
        </p:spPr>
        <p:txBody>
          <a:bodyPr wrap="square" rtlCol="0">
            <a:spAutoFit/>
          </a:bodyPr>
          <a:lstStyle/>
          <a:p>
            <a:pPr>
              <a:lnSpc>
                <a:spcPct val="150000"/>
              </a:lnSpc>
            </a:pPr>
            <a:r>
              <a:rPr lang="hr-BA" sz="2400" dirty="0" smtClean="0">
                <a:latin typeface="Times New Roman" panose="02020603050405020304" pitchFamily="18" charset="0"/>
                <a:cs typeface="Times New Roman" panose="02020603050405020304" pitchFamily="18" charset="0"/>
              </a:rPr>
              <a:t>1662 Engleski trgovac John Graunt je izdao knjigu pod naslovom”Prirodna i politička opažanja napravljena na osnovu smrtovnica”.Sledeća tabela prikazuje ukupan broj smrti</a:t>
            </a:r>
            <a:r>
              <a:rPr lang="bs-Latn-BA" sz="2400" dirty="0" smtClean="0">
                <a:latin typeface="Times New Roman" panose="02020603050405020304" pitchFamily="18" charset="0"/>
                <a:cs typeface="Times New Roman" panose="02020603050405020304" pitchFamily="18" charset="0"/>
              </a:rPr>
              <a:t> u Engleskoj i broj smrti koju je izazvala kuga za pet različitih godina kuge,i ta tabela je uzeta iz ove knjige.</a:t>
            </a:r>
            <a:endParaRPr lang="hr-BA" sz="2400" dirty="0" smtClean="0">
              <a:latin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xmlns="" val="1776629157"/>
              </p:ext>
            </p:extLst>
          </p:nvPr>
        </p:nvGraphicFramePr>
        <p:xfrm>
          <a:off x="595085" y="2978348"/>
          <a:ext cx="8127999" cy="1833880"/>
        </p:xfrm>
        <a:graphic>
          <a:graphicData uri="http://schemas.openxmlformats.org/drawingml/2006/table">
            <a:tbl>
              <a:tblPr firstRow="1" bandRow="1">
                <a:tableStyleId>{5C22544A-7EE6-4342-B048-85BDC9FD1C3A}</a:tableStyleId>
              </a:tblPr>
              <a:tblGrid>
                <a:gridCol w="2709333"/>
                <a:gridCol w="2709333"/>
                <a:gridCol w="2709333"/>
              </a:tblGrid>
              <a:tr h="370840">
                <a:tc>
                  <a:txBody>
                    <a:bodyPr/>
                    <a:lstStyle/>
                    <a:p>
                      <a:r>
                        <a:rPr lang="hr-BA" dirty="0" smtClean="0"/>
                        <a:t>Godina </a:t>
                      </a:r>
                      <a:endParaRPr lang="bs-Latn-BA" dirty="0"/>
                    </a:p>
                  </a:txBody>
                  <a:tcPr/>
                </a:tc>
                <a:tc>
                  <a:txBody>
                    <a:bodyPr/>
                    <a:lstStyle/>
                    <a:p>
                      <a:r>
                        <a:rPr lang="hr-BA" dirty="0" smtClean="0"/>
                        <a:t>Broj pokopa</a:t>
                      </a:r>
                      <a:endParaRPr lang="bs-Latn-BA" dirty="0"/>
                    </a:p>
                  </a:txBody>
                  <a:tcPr/>
                </a:tc>
                <a:tc>
                  <a:txBody>
                    <a:bodyPr/>
                    <a:lstStyle/>
                    <a:p>
                      <a:r>
                        <a:rPr lang="hr-BA" dirty="0" smtClean="0"/>
                        <a:t>Broj smrti od kuge</a:t>
                      </a:r>
                      <a:endParaRPr lang="bs-Latn-BA" dirty="0"/>
                    </a:p>
                  </a:txBody>
                  <a:tcPr/>
                </a:tc>
              </a:tr>
              <a:tr h="370840">
                <a:tc>
                  <a:txBody>
                    <a:bodyPr/>
                    <a:lstStyle/>
                    <a:p>
                      <a:r>
                        <a:rPr lang="hr-BA" dirty="0" smtClean="0"/>
                        <a:t>1592</a:t>
                      </a:r>
                    </a:p>
                    <a:p>
                      <a:r>
                        <a:rPr lang="hr-BA" dirty="0" smtClean="0"/>
                        <a:t>1593</a:t>
                      </a:r>
                    </a:p>
                    <a:p>
                      <a:r>
                        <a:rPr lang="hr-BA" dirty="0" smtClean="0"/>
                        <a:t>1603</a:t>
                      </a:r>
                    </a:p>
                    <a:p>
                      <a:r>
                        <a:rPr lang="hr-BA" dirty="0" smtClean="0"/>
                        <a:t>1625</a:t>
                      </a:r>
                    </a:p>
                    <a:p>
                      <a:r>
                        <a:rPr lang="hr-BA" dirty="0" smtClean="0"/>
                        <a:t>1636</a:t>
                      </a:r>
                      <a:endParaRPr lang="bs-Latn-BA" dirty="0"/>
                    </a:p>
                  </a:txBody>
                  <a:tcPr/>
                </a:tc>
                <a:tc>
                  <a:txBody>
                    <a:bodyPr/>
                    <a:lstStyle/>
                    <a:p>
                      <a:r>
                        <a:rPr lang="hr-BA" dirty="0" smtClean="0"/>
                        <a:t>25 886</a:t>
                      </a:r>
                    </a:p>
                    <a:p>
                      <a:r>
                        <a:rPr lang="hr-BA" dirty="0" smtClean="0"/>
                        <a:t>17 844</a:t>
                      </a:r>
                    </a:p>
                    <a:p>
                      <a:r>
                        <a:rPr lang="hr-BA" dirty="0" smtClean="0"/>
                        <a:t>37 294</a:t>
                      </a:r>
                    </a:p>
                    <a:p>
                      <a:r>
                        <a:rPr lang="hr-BA" dirty="0" smtClean="0"/>
                        <a:t>51</a:t>
                      </a:r>
                      <a:r>
                        <a:rPr lang="hr-BA" baseline="0" dirty="0" smtClean="0"/>
                        <a:t> 758</a:t>
                      </a:r>
                    </a:p>
                    <a:p>
                      <a:r>
                        <a:rPr lang="hr-BA" baseline="0" dirty="0" smtClean="0"/>
                        <a:t>23 359</a:t>
                      </a:r>
                      <a:endParaRPr lang="bs-Latn-BA" dirty="0"/>
                    </a:p>
                  </a:txBody>
                  <a:tcPr/>
                </a:tc>
                <a:tc>
                  <a:txBody>
                    <a:bodyPr/>
                    <a:lstStyle/>
                    <a:p>
                      <a:r>
                        <a:rPr lang="hr-BA" dirty="0" smtClean="0"/>
                        <a:t>11 503</a:t>
                      </a:r>
                    </a:p>
                    <a:p>
                      <a:r>
                        <a:rPr lang="hr-BA" dirty="0" smtClean="0"/>
                        <a:t>10 662</a:t>
                      </a:r>
                    </a:p>
                    <a:p>
                      <a:r>
                        <a:rPr lang="hr-BA" dirty="0" smtClean="0"/>
                        <a:t>30 561</a:t>
                      </a:r>
                    </a:p>
                    <a:p>
                      <a:r>
                        <a:rPr lang="hr-BA" dirty="0" smtClean="0"/>
                        <a:t>35</a:t>
                      </a:r>
                      <a:r>
                        <a:rPr lang="hr-BA" baseline="0" dirty="0" smtClean="0"/>
                        <a:t> 417</a:t>
                      </a:r>
                    </a:p>
                    <a:p>
                      <a:r>
                        <a:rPr lang="hr-BA" baseline="0" dirty="0" smtClean="0"/>
                        <a:t>10 400</a:t>
                      </a:r>
                      <a:endParaRPr lang="bs-Latn-BA" dirty="0"/>
                    </a:p>
                  </a:txBody>
                  <a:tcPr/>
                </a:tc>
              </a:tr>
            </a:tbl>
          </a:graphicData>
        </a:graphic>
      </p:graphicFrame>
    </p:spTree>
    <p:extLst>
      <p:ext uri="{BB962C8B-B14F-4D97-AF65-F5344CB8AC3E}">
        <p14:creationId xmlns:p14="http://schemas.microsoft.com/office/powerpoint/2010/main" xmlns="" val="7416810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4300" y="266700"/>
            <a:ext cx="11836400" cy="5632311"/>
          </a:xfrm>
          <a:prstGeom prst="rect">
            <a:avLst/>
          </a:prstGeom>
          <a:noFill/>
        </p:spPr>
        <p:txBody>
          <a:bodyPr wrap="square" rtlCol="0">
            <a:spAutoFit/>
          </a:bodyPr>
          <a:lstStyle/>
          <a:p>
            <a:pPr>
              <a:lnSpc>
                <a:spcPct val="150000"/>
              </a:lnSpc>
            </a:pPr>
            <a:r>
              <a:rPr lang="hr-BA" sz="2400" dirty="0" smtClean="0">
                <a:latin typeface="Times New Roman" panose="02020603050405020304" pitchFamily="18" charset="0"/>
                <a:cs typeface="Times New Roman" panose="02020603050405020304" pitchFamily="18" charset="0"/>
              </a:rPr>
              <a:t>Graunt je korsitio Londonske smrtovnice za procjenu populacije grada.Npr da bi ustanovio populaciju Londona 1660,Graunt je posmatrao domaćinstva u određenim opštinama Londona i ustanovio da u prosjeku postoje približno 3 smrti za svakih 88 ljudi .Djeljeći ovo sa 3 dolazimo do zaključka da u prosjeku posotji 1 smrt za svaku 88/3 čovjeka .Kako su Londonske smrtovnice prikazivale 13200 smrti u Londonu te godine ,Graunt je procenio da je populacija Londona oko 13200*88/3=387 200.Kritikovati Grauntovu metodu za šrocjenu populacije Londona.Koju implicitnu pretpostavku je on napravio?</a:t>
            </a:r>
          </a:p>
          <a:p>
            <a:pPr>
              <a:lnSpc>
                <a:spcPct val="150000"/>
              </a:lnSpc>
            </a:pPr>
            <a:r>
              <a:rPr lang="hr-BA" sz="2400" dirty="0" smtClean="0">
                <a:latin typeface="Times New Roman" panose="02020603050405020304" pitchFamily="18" charset="0"/>
                <a:cs typeface="Times New Roman" panose="02020603050405020304" pitchFamily="18" charset="0"/>
              </a:rPr>
              <a:t>Rj:</a:t>
            </a:r>
          </a:p>
          <a:p>
            <a:pPr>
              <a:lnSpc>
                <a:spcPct val="150000"/>
              </a:lnSpc>
            </a:pPr>
            <a:r>
              <a:rPr lang="hr-BA" sz="2400" dirty="0" smtClean="0">
                <a:latin typeface="Times New Roman" panose="02020603050405020304" pitchFamily="18" charset="0"/>
                <a:cs typeface="Times New Roman" panose="02020603050405020304" pitchFamily="18" charset="0"/>
              </a:rPr>
              <a:t>Graunto-va implicitna pretpostavka je ta d aopštine koje je on posmatrao čine dobru reprenzentativnu ulogu ukupne populacije Londona.</a:t>
            </a:r>
            <a:endParaRPr lang="bs-Latn-B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2505789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9486" y="370114"/>
            <a:ext cx="11299371" cy="5632311"/>
          </a:xfrm>
          <a:prstGeom prst="rect">
            <a:avLst/>
          </a:prstGeom>
          <a:noFill/>
        </p:spPr>
        <p:txBody>
          <a:bodyPr wrap="square" rtlCol="0">
            <a:spAutoFit/>
          </a:bodyPr>
          <a:lstStyle/>
          <a:p>
            <a:pPr>
              <a:lnSpc>
                <a:spcPct val="150000"/>
              </a:lnSpc>
            </a:pPr>
            <a:r>
              <a:rPr lang="hr-BA" sz="2400" u="sng" dirty="0" smtClean="0">
                <a:latin typeface="Times New Roman" panose="02020603050405020304" pitchFamily="18" charset="0"/>
                <a:cs typeface="Times New Roman" panose="02020603050405020304" pitchFamily="18" charset="0"/>
              </a:rPr>
              <a:t>Ključni pojmovi termini iz ove lekcije</a:t>
            </a:r>
            <a:r>
              <a:rPr lang="hr-BA" sz="2400" dirty="0" smtClean="0">
                <a:latin typeface="Times New Roman" panose="02020603050405020304" pitchFamily="18" charset="0"/>
                <a:cs typeface="Times New Roman" panose="02020603050405020304" pitchFamily="18" charset="0"/>
              </a:rPr>
              <a:t>:</a:t>
            </a:r>
          </a:p>
          <a:p>
            <a:pPr>
              <a:lnSpc>
                <a:spcPct val="150000"/>
              </a:lnSpc>
            </a:pPr>
            <a:r>
              <a:rPr lang="hr-BA" sz="2400" b="1" dirty="0" smtClean="0">
                <a:latin typeface="Times New Roman" panose="02020603050405020304" pitchFamily="18" charset="0"/>
                <a:cs typeface="Times New Roman" panose="02020603050405020304" pitchFamily="18" charset="0"/>
              </a:rPr>
              <a:t>Statistika</a:t>
            </a:r>
            <a:r>
              <a:rPr lang="hr-BA" sz="2400" dirty="0" smtClean="0">
                <a:latin typeface="Times New Roman" panose="02020603050405020304" pitchFamily="18" charset="0"/>
                <a:cs typeface="Times New Roman" panose="02020603050405020304" pitchFamily="18" charset="0"/>
              </a:rPr>
              <a:t>-umjetnost učenja iz podataka.</a:t>
            </a:r>
          </a:p>
          <a:p>
            <a:pPr>
              <a:lnSpc>
                <a:spcPct val="150000"/>
              </a:lnSpc>
            </a:pPr>
            <a:r>
              <a:rPr lang="hr-BA" sz="2400" b="1" dirty="0" smtClean="0">
                <a:latin typeface="Times New Roman" panose="02020603050405020304" pitchFamily="18" charset="0"/>
                <a:cs typeface="Times New Roman" panose="02020603050405020304" pitchFamily="18" charset="0"/>
              </a:rPr>
              <a:t>Deskriptivna statistika </a:t>
            </a:r>
            <a:r>
              <a:rPr lang="hr-BA" sz="2400" dirty="0" smtClean="0">
                <a:latin typeface="Times New Roman" panose="02020603050405020304" pitchFamily="18" charset="0"/>
                <a:cs typeface="Times New Roman" panose="02020603050405020304" pitchFamily="18" charset="0"/>
              </a:rPr>
              <a:t>–dio statistike koja se bavi opisom i sumiranjem podataka.</a:t>
            </a:r>
          </a:p>
          <a:p>
            <a:pPr>
              <a:lnSpc>
                <a:spcPct val="150000"/>
              </a:lnSpc>
            </a:pPr>
            <a:r>
              <a:rPr lang="hr-BA" sz="2400" b="1" dirty="0" smtClean="0">
                <a:latin typeface="Times New Roman" panose="02020603050405020304" pitchFamily="18" charset="0"/>
                <a:cs typeface="Times New Roman" panose="02020603050405020304" pitchFamily="18" charset="0"/>
              </a:rPr>
              <a:t>Inferencijalna statistika </a:t>
            </a:r>
            <a:r>
              <a:rPr lang="hr-BA" sz="2400" dirty="0" smtClean="0">
                <a:latin typeface="Times New Roman" panose="02020603050405020304" pitchFamily="18" charset="0"/>
                <a:cs typeface="Times New Roman" panose="02020603050405020304" pitchFamily="18" charset="0"/>
              </a:rPr>
              <a:t>–dio statistike koja se bavi izvođenjem zaključaka iz dobijenih podtaka.</a:t>
            </a:r>
          </a:p>
          <a:p>
            <a:pPr>
              <a:lnSpc>
                <a:spcPct val="150000"/>
              </a:lnSpc>
            </a:pPr>
            <a:r>
              <a:rPr lang="hr-BA" sz="2400" b="1" dirty="0" smtClean="0">
                <a:latin typeface="Times New Roman" panose="02020603050405020304" pitchFamily="18" charset="0"/>
                <a:cs typeface="Times New Roman" panose="02020603050405020304" pitchFamily="18" charset="0"/>
              </a:rPr>
              <a:t>Modeli vjerovatnoće</a:t>
            </a:r>
            <a:r>
              <a:rPr lang="hr-BA" sz="2400" dirty="0" smtClean="0">
                <a:latin typeface="Times New Roman" panose="02020603050405020304" pitchFamily="18" charset="0"/>
                <a:cs typeface="Times New Roman" panose="02020603050405020304" pitchFamily="18" charset="0"/>
              </a:rPr>
              <a:t>-matematičke pretpostavke koje se </a:t>
            </a:r>
            <a:r>
              <a:rPr lang="bs-Latn-BA" sz="2400" dirty="0" smtClean="0">
                <a:latin typeface="Times New Roman" panose="02020603050405020304" pitchFamily="18" charset="0"/>
                <a:cs typeface="Times New Roman" panose="02020603050405020304" pitchFamily="18" charset="0"/>
              </a:rPr>
              <a:t>odnose na različite vrijednosti podataka.</a:t>
            </a:r>
          </a:p>
          <a:p>
            <a:pPr>
              <a:lnSpc>
                <a:spcPct val="150000"/>
              </a:lnSpc>
            </a:pPr>
            <a:r>
              <a:rPr lang="hr-BA" sz="2400" b="1" dirty="0" smtClean="0">
                <a:latin typeface="Times New Roman" panose="02020603050405020304" pitchFamily="18" charset="0"/>
                <a:cs typeface="Times New Roman" panose="02020603050405020304" pitchFamily="18" charset="0"/>
              </a:rPr>
              <a:t>Populacija</a:t>
            </a:r>
            <a:r>
              <a:rPr lang="hr-BA" sz="2400" dirty="0" smtClean="0">
                <a:latin typeface="Times New Roman" panose="02020603050405020304" pitchFamily="18" charset="0"/>
                <a:cs typeface="Times New Roman" panose="02020603050405020304" pitchFamily="18" charset="0"/>
              </a:rPr>
              <a:t>-familija elemenata koji nas zanimaju</a:t>
            </a:r>
          </a:p>
          <a:p>
            <a:pPr>
              <a:lnSpc>
                <a:spcPct val="150000"/>
              </a:lnSpc>
            </a:pPr>
            <a:r>
              <a:rPr lang="hr-BA" sz="2400" b="1" dirty="0" smtClean="0">
                <a:latin typeface="Times New Roman" panose="02020603050405020304" pitchFamily="18" charset="0"/>
                <a:cs typeface="Times New Roman" panose="02020603050405020304" pitchFamily="18" charset="0"/>
              </a:rPr>
              <a:t>Uzorak</a:t>
            </a:r>
            <a:r>
              <a:rPr lang="hr-BA" sz="2400" dirty="0" smtClean="0">
                <a:latin typeface="Times New Roman" panose="02020603050405020304" pitchFamily="18" charset="0"/>
                <a:cs typeface="Times New Roman" panose="02020603050405020304" pitchFamily="18" charset="0"/>
              </a:rPr>
              <a:t>-podgrupa populacije koja će biti studirana.</a:t>
            </a:r>
          </a:p>
          <a:p>
            <a:pPr>
              <a:lnSpc>
                <a:spcPct val="150000"/>
              </a:lnSpc>
            </a:pPr>
            <a:endParaRPr lang="hr-B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92854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413657"/>
            <a:ext cx="12192000" cy="2585323"/>
          </a:xfrm>
          <a:prstGeom prst="rect">
            <a:avLst/>
          </a:prstGeom>
          <a:noFill/>
        </p:spPr>
        <p:txBody>
          <a:bodyPr wrap="square" rtlCol="0">
            <a:spAutoFit/>
          </a:bodyPr>
          <a:lstStyle/>
          <a:p>
            <a:pPr algn="just">
              <a:lnSpc>
                <a:spcPct val="150000"/>
              </a:lnSpc>
            </a:pPr>
            <a:r>
              <a:rPr lang="hr-BA" sz="2400" b="1" dirty="0" smtClean="0">
                <a:latin typeface="Times New Roman" panose="02020603050405020304" pitchFamily="18" charset="0"/>
                <a:cs typeface="Times New Roman" panose="02020603050405020304" pitchFamily="18" charset="0"/>
              </a:rPr>
              <a:t>Slučajan uzorak veličine</a:t>
            </a:r>
            <a:r>
              <a:rPr lang="hr-BA" sz="2400" dirty="0" smtClean="0">
                <a:latin typeface="Times New Roman" panose="02020603050405020304" pitchFamily="18" charset="0"/>
                <a:cs typeface="Times New Roman" panose="02020603050405020304" pitchFamily="18" charset="0"/>
              </a:rPr>
              <a:t> </a:t>
            </a:r>
            <a:r>
              <a:rPr lang="hr-BA" sz="2400" b="1" dirty="0" smtClean="0">
                <a:latin typeface="Times New Roman" panose="02020603050405020304" pitchFamily="18" charset="0"/>
                <a:cs typeface="Times New Roman" panose="02020603050405020304" pitchFamily="18" charset="0"/>
              </a:rPr>
              <a:t>k</a:t>
            </a:r>
            <a:r>
              <a:rPr lang="hr-BA" sz="2400" dirty="0" smtClean="0">
                <a:latin typeface="Times New Roman" panose="02020603050405020304" pitchFamily="18" charset="0"/>
                <a:cs typeface="Times New Roman" panose="02020603050405020304" pitchFamily="18" charset="0"/>
              </a:rPr>
              <a:t>-uzorak izabaran na takav način da sve podgrupe veličine k imaju istu vjerovatnoću da budu izabrane.</a:t>
            </a:r>
          </a:p>
          <a:p>
            <a:pPr algn="just">
              <a:lnSpc>
                <a:spcPct val="150000"/>
              </a:lnSpc>
            </a:pPr>
            <a:r>
              <a:rPr lang="hr-BA" sz="2400" b="1" dirty="0" smtClean="0">
                <a:latin typeface="Times New Roman" panose="02020603050405020304" pitchFamily="18" charset="0"/>
                <a:cs typeface="Times New Roman" panose="02020603050405020304" pitchFamily="18" charset="0"/>
              </a:rPr>
              <a:t>Slojeviti slučajan uzorak</a:t>
            </a:r>
            <a:r>
              <a:rPr lang="hr-BA" sz="2400" dirty="0" smtClean="0">
                <a:latin typeface="Times New Roman" panose="02020603050405020304" pitchFamily="18" charset="0"/>
                <a:cs typeface="Times New Roman" panose="02020603050405020304" pitchFamily="18" charset="0"/>
              </a:rPr>
              <a:t>-uzorak dobijen djeljenjem populacije na različite podpopulacije i ond auzimanje slučajnog uzorka iz svake podpopulacije</a:t>
            </a:r>
            <a:r>
              <a:rPr lang="hr-BA" dirty="0" smtClean="0"/>
              <a:t>.</a:t>
            </a:r>
          </a:p>
          <a:p>
            <a:endParaRPr lang="bs-Latn-BA" dirty="0"/>
          </a:p>
        </p:txBody>
      </p:sp>
    </p:spTree>
    <p:extLst>
      <p:ext uri="{BB962C8B-B14F-4D97-AF65-F5344CB8AC3E}">
        <p14:creationId xmlns:p14="http://schemas.microsoft.com/office/powerpoint/2010/main" xmlns="" val="40141444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9967" y="131234"/>
            <a:ext cx="7766936" cy="554566"/>
          </a:xfrm>
        </p:spPr>
        <p:txBody>
          <a:bodyPr/>
          <a:lstStyle/>
          <a:p>
            <a:pPr algn="l"/>
            <a:r>
              <a:rPr lang="hr-BA" sz="2400" dirty="0" smtClean="0">
                <a:latin typeface="Times New Roman" panose="02020603050405020304" pitchFamily="18" charset="0"/>
                <a:cs typeface="Times New Roman" panose="02020603050405020304" pitchFamily="18" charset="0"/>
              </a:rPr>
              <a:t>ZADACI ZA VJEŽBU</a:t>
            </a:r>
            <a:endParaRPr lang="bs-Latn-BA" sz="24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2400" y="685800"/>
            <a:ext cx="11938000" cy="5702299"/>
          </a:xfrm>
        </p:spPr>
        <p:txBody>
          <a:bodyPr>
            <a:normAutofit/>
          </a:bodyPr>
          <a:lstStyle/>
          <a:p>
            <a:pPr algn="l">
              <a:lnSpc>
                <a:spcPct val="150000"/>
              </a:lnSpc>
            </a:pPr>
            <a:r>
              <a:rPr lang="hr-BA" sz="2400" dirty="0" smtClean="0">
                <a:latin typeface="Times New Roman" panose="02020603050405020304" pitchFamily="18" charset="0"/>
                <a:cs typeface="Times New Roman" panose="02020603050405020304" pitchFamily="18" charset="0"/>
              </a:rPr>
              <a:t>1.Neki istraživač pokušava da ustanovi koliki broj godina u prosjeku danas ljudi dožive u Bih.Da bi dobio ovaj podatak istraživač 30 dana čita čitulje smrtovnice iz Dnevnog avaza i bilježi godinu smrti ljudi iz Bih .Obrazložiti da li će ovakav pristup dovesti do reprezentativnog uzorka?</a:t>
            </a:r>
          </a:p>
          <a:p>
            <a:pPr algn="l">
              <a:lnSpc>
                <a:spcPct val="150000"/>
              </a:lnSpc>
            </a:pPr>
            <a:r>
              <a:rPr lang="hr-BA" sz="2400" dirty="0" smtClean="0">
                <a:latin typeface="Times New Roman" panose="02020603050405020304" pitchFamily="18" charset="0"/>
                <a:cs typeface="Times New Roman" panose="02020603050405020304" pitchFamily="18" charset="0"/>
              </a:rPr>
              <a:t>2,Ako je u zadatku 1 dobijen odgovor da je prosječan broj godina umrla osobe danas u Bih 82,4,kakb zaključak možemo izvesti iz ovoga?</a:t>
            </a:r>
          </a:p>
          <a:p>
            <a:pPr algn="l">
              <a:lnSpc>
                <a:spcPct val="150000"/>
              </a:lnSpc>
            </a:pPr>
            <a:r>
              <a:rPr lang="hr-BA" sz="2400" dirty="0" smtClean="0">
                <a:latin typeface="Times New Roman" panose="02020603050405020304" pitchFamily="18" charset="0"/>
                <a:cs typeface="Times New Roman" panose="02020603050405020304" pitchFamily="18" charset="0"/>
              </a:rPr>
              <a:t>3.Da bi odredili postotak ljudi u vašem gradu koji konzumirjau cigarete ,odlučili ste se anketirati ljude sa jedne od sledećih lokacija:</a:t>
            </a:r>
          </a:p>
          <a:p>
            <a:pPr algn="l">
              <a:lnSpc>
                <a:spcPct val="150000"/>
              </a:lnSpc>
            </a:pPr>
            <a:r>
              <a:rPr lang="hr-BA" sz="2400" dirty="0" smtClean="0">
                <a:latin typeface="Times New Roman" panose="02020603050405020304" pitchFamily="18" charset="0"/>
                <a:cs typeface="Times New Roman" panose="02020603050405020304" pitchFamily="18" charset="0"/>
              </a:rPr>
              <a:t>a)Bilijar sala</a:t>
            </a:r>
          </a:p>
          <a:p>
            <a:pPr algn="l">
              <a:lnSpc>
                <a:spcPct val="150000"/>
              </a:lnSpc>
            </a:pPr>
            <a:endParaRPr lang="hr-BA"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6326188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04800"/>
            <a:ext cx="12090400" cy="6740307"/>
          </a:xfrm>
          <a:prstGeom prst="rect">
            <a:avLst/>
          </a:prstGeom>
          <a:noFill/>
        </p:spPr>
        <p:txBody>
          <a:bodyPr wrap="square" rtlCol="0">
            <a:spAutoFit/>
          </a:bodyPr>
          <a:lstStyle/>
          <a:p>
            <a:pPr>
              <a:lnSpc>
                <a:spcPct val="150000"/>
              </a:lnSpc>
            </a:pPr>
            <a:r>
              <a:rPr lang="hr-BA" sz="2400" dirty="0" smtClean="0">
                <a:latin typeface="Times New Roman" panose="02020603050405020304" pitchFamily="18" charset="0"/>
                <a:cs typeface="Times New Roman" panose="02020603050405020304" pitchFamily="18" charset="0"/>
              </a:rPr>
              <a:t>b)Kuglana</a:t>
            </a:r>
          </a:p>
          <a:p>
            <a:pPr>
              <a:lnSpc>
                <a:spcPct val="150000"/>
              </a:lnSpc>
            </a:pPr>
            <a:r>
              <a:rPr lang="hr-BA" sz="2400" dirty="0" smtClean="0">
                <a:latin typeface="Times New Roman" panose="02020603050405020304" pitchFamily="18" charset="0"/>
                <a:cs typeface="Times New Roman" panose="02020603050405020304" pitchFamily="18" charset="0"/>
              </a:rPr>
              <a:t>c)Tržni cenatar</a:t>
            </a:r>
          </a:p>
          <a:p>
            <a:pPr>
              <a:lnSpc>
                <a:spcPct val="150000"/>
              </a:lnSpc>
            </a:pPr>
            <a:r>
              <a:rPr lang="hr-BA" sz="2400" dirty="0" smtClean="0">
                <a:latin typeface="Times New Roman" panose="02020603050405020304" pitchFamily="18" charset="0"/>
                <a:cs typeface="Times New Roman" panose="02020603050405020304" pitchFamily="18" charset="0"/>
              </a:rPr>
              <a:t>d)Biblioteka </a:t>
            </a:r>
          </a:p>
          <a:p>
            <a:pPr>
              <a:lnSpc>
                <a:spcPct val="150000"/>
              </a:lnSpc>
            </a:pPr>
            <a:r>
              <a:rPr lang="hr-BA" sz="2400" dirty="0" smtClean="0">
                <a:latin typeface="Times New Roman" panose="02020603050405020304" pitchFamily="18" charset="0"/>
                <a:cs typeface="Times New Roman" panose="02020603050405020304" pitchFamily="18" charset="0"/>
              </a:rPr>
              <a:t>Koje od ovih potencijalnih mjesta za anketiranje će najvjerovatnije kao rezultat imati veliku aproksimaciju željenog podatka?Zašto?</a:t>
            </a:r>
          </a:p>
          <a:p>
            <a:pPr>
              <a:lnSpc>
                <a:spcPct val="150000"/>
              </a:lnSpc>
            </a:pPr>
            <a:r>
              <a:rPr lang="hr-BA" sz="2400" dirty="0" smtClean="0">
                <a:latin typeface="Times New Roman" panose="02020603050405020304" pitchFamily="18" charset="0"/>
                <a:cs typeface="Times New Roman" panose="02020603050405020304" pitchFamily="18" charset="0"/>
              </a:rPr>
              <a:t>4.U novinama je izašao članak iz ministarstav saobraćaja o sadržaju oblačenja pješaka koji su poginuliu saobraćajnim neserećama koje su se odvijale u noćnim satima gdje stoji d aje 80% žrtvi nosilo crno obojenu odjeću,a da je 20% nosilo svjetlo obojenu odjeću.Na kraju članka je izveden zaključak d aje sigurnije nositi svjetlo obojenu odjeću.</a:t>
            </a:r>
          </a:p>
          <a:p>
            <a:pPr marL="457200" indent="-457200">
              <a:lnSpc>
                <a:spcPct val="150000"/>
              </a:lnSpc>
              <a:buAutoNum type="alphaLcParenR"/>
            </a:pPr>
            <a:r>
              <a:rPr lang="hr-BA" sz="2400" dirty="0" smtClean="0">
                <a:latin typeface="Times New Roman" panose="02020603050405020304" pitchFamily="18" charset="0"/>
                <a:cs typeface="Times New Roman" panose="02020603050405020304" pitchFamily="18" charset="0"/>
              </a:rPr>
              <a:t>Da li je ovaj zaključak opravdan?Objasniti .</a:t>
            </a:r>
          </a:p>
          <a:p>
            <a:pPr marL="457200" indent="-457200">
              <a:lnSpc>
                <a:spcPct val="150000"/>
              </a:lnSpc>
              <a:buAutoNum type="alphaLcParenR"/>
            </a:pPr>
            <a:r>
              <a:rPr lang="hr-BA" sz="2400" dirty="0" smtClean="0">
                <a:latin typeface="Times New Roman" panose="02020603050405020304" pitchFamily="18" charset="0"/>
                <a:cs typeface="Times New Roman" panose="02020603050405020304" pitchFamily="18" charset="0"/>
              </a:rPr>
              <a:t>Ako je vas odgovor pod a ne koje dodotne informacije nam trebaju prije izvođenja konačnog zaključka.</a:t>
            </a:r>
            <a:endParaRPr lang="bs-Latn-B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2297086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1600" y="177800"/>
            <a:ext cx="11976100" cy="5078313"/>
          </a:xfrm>
          <a:prstGeom prst="rect">
            <a:avLst/>
          </a:prstGeom>
          <a:noFill/>
        </p:spPr>
        <p:txBody>
          <a:bodyPr wrap="square" rtlCol="0">
            <a:spAutoFit/>
          </a:bodyPr>
          <a:lstStyle/>
          <a:p>
            <a:pPr>
              <a:lnSpc>
                <a:spcPct val="150000"/>
              </a:lnSpc>
            </a:pPr>
            <a:r>
              <a:rPr lang="hr-BA" sz="2400" dirty="0" smtClean="0">
                <a:latin typeface="Times New Roman" panose="02020603050405020304" pitchFamily="18" charset="0"/>
                <a:cs typeface="Times New Roman" panose="02020603050405020304" pitchFamily="18" charset="0"/>
              </a:rPr>
              <a:t>5.Londonske smrtovnice pokazuju da se desilo 12 246 smrtnih slučajeva 1658 godine.Pretpostavljajući da je istraživanje Londonskih opština pokazalo približno 2 procenta populacijske smrti te godine iskoristiti Graunto-vu metodu za procjenu londonske populacije 1658?( ova metoda je opisana u sadržaju ovog predavanja)</a:t>
            </a:r>
          </a:p>
          <a:p>
            <a:pPr>
              <a:lnSpc>
                <a:spcPct val="150000"/>
              </a:lnSpc>
            </a:pPr>
            <a:r>
              <a:rPr lang="hr-BA" sz="2400" dirty="0" smtClean="0">
                <a:latin typeface="Times New Roman" panose="02020603050405020304" pitchFamily="18" charset="0"/>
                <a:cs typeface="Times New Roman" panose="02020603050405020304" pitchFamily="18" charset="0"/>
              </a:rPr>
              <a:t>6.Pretpostavimo da ste prodavač osiguranja u 1662 godini kada je štampana Grauntova knjiga .Objasniti na koji način bi mogli iskorisiti njegove podatke o godini smrti ljudi?</a:t>
            </a:r>
          </a:p>
          <a:p>
            <a:pPr>
              <a:lnSpc>
                <a:spcPct val="150000"/>
              </a:lnSpc>
            </a:pPr>
            <a:r>
              <a:rPr lang="hr-BA" sz="2400" dirty="0" smtClean="0">
                <a:latin typeface="Times New Roman" panose="02020603050405020304" pitchFamily="18" charset="0"/>
                <a:cs typeface="Times New Roman" panose="02020603050405020304" pitchFamily="18" charset="0"/>
              </a:rPr>
              <a:t>7.Objasniti zapto mislite da bi studiranjem sattistike moglo to pomoći vašoj struci? Na koji način mislite to sikorisiti u svom daljnjem radu.</a:t>
            </a:r>
          </a:p>
          <a:p>
            <a:pPr>
              <a:lnSpc>
                <a:spcPct val="150000"/>
              </a:lnSpc>
            </a:pPr>
            <a:endParaRPr lang="bs-Latn-B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937417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04247" y="2967335"/>
            <a:ext cx="2983509" cy="1754326"/>
          </a:xfrm>
          <a:prstGeom prst="rect">
            <a:avLst/>
          </a:prstGeom>
          <a:noFill/>
        </p:spPr>
        <p:txBody>
          <a:bodyPr wrap="none" lIns="91440" tIns="45720" rIns="91440" bIns="45720">
            <a:spAutoFit/>
          </a:bodyPr>
          <a:lstStyle/>
          <a:p>
            <a:pPr algn="ctr"/>
            <a:r>
              <a:rPr lang="hr-BA" sz="5400" b="1" cap="none" spc="0" dirty="0" smtClean="0">
                <a:ln w="22225">
                  <a:solidFill>
                    <a:schemeClr val="accent2"/>
                  </a:solidFill>
                  <a:prstDash val="solid"/>
                </a:ln>
                <a:solidFill>
                  <a:schemeClr val="accent2">
                    <a:lumMod val="40000"/>
                    <a:lumOff val="60000"/>
                  </a:schemeClr>
                </a:solidFill>
                <a:effectLst/>
              </a:rPr>
              <a:t>Kraj </a:t>
            </a:r>
          </a:p>
          <a:p>
            <a:pPr algn="ctr"/>
            <a:r>
              <a:rPr lang="hr-BA" sz="5400" b="1" dirty="0" smtClean="0">
                <a:ln w="22225">
                  <a:solidFill>
                    <a:schemeClr val="accent2"/>
                  </a:solidFill>
                  <a:prstDash val="solid"/>
                </a:ln>
                <a:solidFill>
                  <a:schemeClr val="accent2">
                    <a:lumMod val="40000"/>
                    <a:lumOff val="60000"/>
                  </a:schemeClr>
                </a:solidFill>
              </a:rPr>
              <a:t>Pitanja? </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xmlns="" val="35166078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77800"/>
            <a:ext cx="11849100" cy="5078313"/>
          </a:xfrm>
          <a:prstGeom prst="rect">
            <a:avLst/>
          </a:prstGeom>
          <a:noFill/>
        </p:spPr>
        <p:txBody>
          <a:bodyPr wrap="square" rtlCol="0">
            <a:spAutoFit/>
          </a:bodyPr>
          <a:lstStyle/>
          <a:p>
            <a:pPr lvl="0"/>
            <a:r>
              <a:rPr lang="hr-BA" dirty="0" smtClean="0">
                <a:solidFill>
                  <a:prstClr val="black"/>
                </a:solidFill>
              </a:rPr>
              <a:t>6.Slučajne </a:t>
            </a:r>
            <a:r>
              <a:rPr lang="hr-BA" dirty="0">
                <a:solidFill>
                  <a:prstClr val="black"/>
                </a:solidFill>
              </a:rPr>
              <a:t>varijable: </a:t>
            </a:r>
            <a:r>
              <a:rPr lang="hr-BA" dirty="0" smtClean="0">
                <a:solidFill>
                  <a:prstClr val="black"/>
                </a:solidFill>
              </a:rPr>
              <a:t>Slučjane </a:t>
            </a:r>
            <a:r>
              <a:rPr lang="hr-BA" dirty="0">
                <a:solidFill>
                  <a:prstClr val="black"/>
                </a:solidFill>
              </a:rPr>
              <a:t>varijable. Diskretne </a:t>
            </a:r>
            <a:r>
              <a:rPr lang="hr-BA" dirty="0" smtClean="0">
                <a:solidFill>
                  <a:prstClr val="black"/>
                </a:solidFill>
              </a:rPr>
              <a:t>slučajne </a:t>
            </a:r>
            <a:r>
              <a:rPr lang="hr-BA" dirty="0">
                <a:solidFill>
                  <a:prstClr val="black"/>
                </a:solidFill>
              </a:rPr>
              <a:t>varijable (Bernulijava </a:t>
            </a:r>
            <a:r>
              <a:rPr lang="hr-BA" dirty="0" smtClean="0">
                <a:solidFill>
                  <a:prstClr val="black"/>
                </a:solidFill>
              </a:rPr>
              <a:t>slučajna </a:t>
            </a:r>
            <a:r>
              <a:rPr lang="hr-BA" dirty="0">
                <a:solidFill>
                  <a:prstClr val="black"/>
                </a:solidFill>
              </a:rPr>
              <a:t>varijabla, Binomna </a:t>
            </a:r>
            <a:r>
              <a:rPr lang="hr-BA" dirty="0" smtClean="0">
                <a:solidFill>
                  <a:prstClr val="black"/>
                </a:solidFill>
              </a:rPr>
              <a:t>slučajna </a:t>
            </a:r>
            <a:r>
              <a:rPr lang="hr-BA" dirty="0">
                <a:solidFill>
                  <a:prstClr val="black"/>
                </a:solidFill>
              </a:rPr>
              <a:t>varijabla, Geometriska </a:t>
            </a:r>
            <a:r>
              <a:rPr lang="hr-BA" dirty="0" smtClean="0">
                <a:solidFill>
                  <a:prstClr val="black"/>
                </a:solidFill>
              </a:rPr>
              <a:t>slučajna </a:t>
            </a:r>
            <a:r>
              <a:rPr lang="hr-BA" dirty="0">
                <a:solidFill>
                  <a:prstClr val="black"/>
                </a:solidFill>
              </a:rPr>
              <a:t>varijabla, Poissonova </a:t>
            </a:r>
            <a:r>
              <a:rPr lang="hr-BA" dirty="0" smtClean="0">
                <a:solidFill>
                  <a:prstClr val="black"/>
                </a:solidFill>
              </a:rPr>
              <a:t>slučajna </a:t>
            </a:r>
            <a:r>
              <a:rPr lang="hr-BA" dirty="0">
                <a:solidFill>
                  <a:prstClr val="black"/>
                </a:solidFill>
              </a:rPr>
              <a:t>varijabla). </a:t>
            </a:r>
            <a:endParaRPr lang="hr-BA" dirty="0" smtClean="0">
              <a:solidFill>
                <a:prstClr val="black"/>
              </a:solidFill>
            </a:endParaRPr>
          </a:p>
          <a:p>
            <a:pPr lvl="0"/>
            <a:endParaRPr lang="hr-BA" dirty="0">
              <a:solidFill>
                <a:prstClr val="black"/>
              </a:solidFill>
            </a:endParaRPr>
          </a:p>
          <a:p>
            <a:pPr lvl="0"/>
            <a:r>
              <a:rPr lang="hr-BA" dirty="0" smtClean="0">
                <a:solidFill>
                  <a:prstClr val="black"/>
                </a:solidFill>
              </a:rPr>
              <a:t>7.Varijansa </a:t>
            </a:r>
            <a:r>
              <a:rPr lang="hr-BA" dirty="0">
                <a:solidFill>
                  <a:prstClr val="black"/>
                </a:solidFill>
              </a:rPr>
              <a:t>i </a:t>
            </a:r>
            <a:r>
              <a:rPr lang="hr-BA" dirty="0" smtClean="0">
                <a:solidFill>
                  <a:prstClr val="black"/>
                </a:solidFill>
              </a:rPr>
              <a:t>očekivanje slučajne </a:t>
            </a:r>
            <a:r>
              <a:rPr lang="hr-BA" dirty="0">
                <a:solidFill>
                  <a:prstClr val="black"/>
                </a:solidFill>
              </a:rPr>
              <a:t>varijable</a:t>
            </a:r>
            <a:r>
              <a:rPr lang="hr-BA" dirty="0" smtClean="0">
                <a:solidFill>
                  <a:prstClr val="black"/>
                </a:solidFill>
              </a:rPr>
              <a:t>.</a:t>
            </a:r>
          </a:p>
          <a:p>
            <a:pPr lvl="0"/>
            <a:endParaRPr lang="hr-BA" dirty="0">
              <a:solidFill>
                <a:prstClr val="black"/>
              </a:solidFill>
            </a:endParaRPr>
          </a:p>
          <a:p>
            <a:pPr lvl="0"/>
            <a:r>
              <a:rPr lang="hr-BA" dirty="0" smtClean="0">
                <a:solidFill>
                  <a:prstClr val="black"/>
                </a:solidFill>
              </a:rPr>
              <a:t>8. Slučajne </a:t>
            </a:r>
            <a:r>
              <a:rPr lang="hr-BA" dirty="0">
                <a:solidFill>
                  <a:prstClr val="black"/>
                </a:solidFill>
              </a:rPr>
              <a:t>promjenjive apsolutno neprekidnog tipa</a:t>
            </a:r>
          </a:p>
          <a:p>
            <a:pPr lvl="0"/>
            <a:endParaRPr lang="hr-BA" dirty="0" smtClean="0">
              <a:solidFill>
                <a:prstClr val="black"/>
              </a:solidFill>
            </a:endParaRPr>
          </a:p>
          <a:p>
            <a:pPr lvl="0"/>
            <a:r>
              <a:rPr lang="hr-BA" dirty="0" smtClean="0">
                <a:solidFill>
                  <a:prstClr val="black"/>
                </a:solidFill>
              </a:rPr>
              <a:t>9. </a:t>
            </a:r>
            <a:r>
              <a:rPr lang="hr-BA" dirty="0">
                <a:solidFill>
                  <a:prstClr val="black"/>
                </a:solidFill>
              </a:rPr>
              <a:t>Transformacije i numericke karakteristike slucajnih promjenjivih 	  	  	  </a:t>
            </a:r>
            <a:endParaRPr lang="hr-BA" dirty="0" smtClean="0">
              <a:solidFill>
                <a:prstClr val="black"/>
              </a:solidFill>
            </a:endParaRPr>
          </a:p>
          <a:p>
            <a:pPr lvl="0"/>
            <a:endParaRPr lang="hr-BA" dirty="0" smtClean="0">
              <a:solidFill>
                <a:prstClr val="black"/>
              </a:solidFill>
            </a:endParaRPr>
          </a:p>
          <a:p>
            <a:pPr lvl="0"/>
            <a:r>
              <a:rPr lang="hr-BA" dirty="0" smtClean="0">
                <a:solidFill>
                  <a:prstClr val="black"/>
                </a:solidFill>
              </a:rPr>
              <a:t>10. </a:t>
            </a:r>
            <a:r>
              <a:rPr lang="hr-BA" dirty="0">
                <a:solidFill>
                  <a:prstClr val="black"/>
                </a:solidFill>
              </a:rPr>
              <a:t>Teorija ocjena - </a:t>
            </a:r>
            <a:r>
              <a:rPr lang="hr-BA" dirty="0" smtClean="0">
                <a:solidFill>
                  <a:prstClr val="black"/>
                </a:solidFill>
              </a:rPr>
              <a:t>tačkaste </a:t>
            </a:r>
            <a:r>
              <a:rPr lang="hr-BA" dirty="0">
                <a:solidFill>
                  <a:prstClr val="black"/>
                </a:solidFill>
              </a:rPr>
              <a:t>ocjene</a:t>
            </a:r>
          </a:p>
          <a:p>
            <a:pPr lvl="0"/>
            <a:endParaRPr lang="hr-BA" dirty="0" smtClean="0">
              <a:solidFill>
                <a:prstClr val="black"/>
              </a:solidFill>
            </a:endParaRPr>
          </a:p>
          <a:p>
            <a:pPr lvl="0"/>
            <a:r>
              <a:rPr lang="hr-BA" dirty="0" smtClean="0">
                <a:solidFill>
                  <a:prstClr val="black"/>
                </a:solidFill>
              </a:rPr>
              <a:t>11. </a:t>
            </a:r>
            <a:r>
              <a:rPr lang="hr-BA" dirty="0">
                <a:solidFill>
                  <a:prstClr val="black"/>
                </a:solidFill>
              </a:rPr>
              <a:t>Teorija ocjena - intervalne ocjene 	  	  	</a:t>
            </a:r>
            <a:endParaRPr lang="hr-BA" dirty="0" smtClean="0">
              <a:solidFill>
                <a:prstClr val="black"/>
              </a:solidFill>
            </a:endParaRPr>
          </a:p>
          <a:p>
            <a:pPr lvl="0"/>
            <a:endParaRPr lang="hr-BA" dirty="0" smtClean="0">
              <a:solidFill>
                <a:prstClr val="black"/>
              </a:solidFill>
            </a:endParaRPr>
          </a:p>
          <a:p>
            <a:pPr lvl="0"/>
            <a:r>
              <a:rPr lang="hr-BA" dirty="0" smtClean="0">
                <a:solidFill>
                  <a:prstClr val="black"/>
                </a:solidFill>
              </a:rPr>
              <a:t>12. </a:t>
            </a:r>
            <a:r>
              <a:rPr lang="hr-BA" dirty="0">
                <a:solidFill>
                  <a:prstClr val="black"/>
                </a:solidFill>
              </a:rPr>
              <a:t>Testiranje </a:t>
            </a:r>
            <a:r>
              <a:rPr lang="hr-BA" dirty="0" smtClean="0">
                <a:solidFill>
                  <a:prstClr val="black"/>
                </a:solidFill>
              </a:rPr>
              <a:t>statističkih </a:t>
            </a:r>
            <a:r>
              <a:rPr lang="hr-BA" dirty="0">
                <a:solidFill>
                  <a:prstClr val="black"/>
                </a:solidFill>
              </a:rPr>
              <a:t>hipoteza: Testiranje hipoteza i nivoi </a:t>
            </a:r>
            <a:r>
              <a:rPr lang="hr-BA" dirty="0" smtClean="0">
                <a:solidFill>
                  <a:prstClr val="black"/>
                </a:solidFill>
              </a:rPr>
              <a:t>značajnosti</a:t>
            </a:r>
            <a:r>
              <a:rPr lang="hr-BA" dirty="0">
                <a:solidFill>
                  <a:prstClr val="black"/>
                </a:solidFill>
              </a:rPr>
              <a:t>. Testovi koji se odnose na sredinu populacije koja ima normalnu raspodjelu: </a:t>
            </a:r>
            <a:r>
              <a:rPr lang="hr-BA" dirty="0" smtClean="0">
                <a:solidFill>
                  <a:prstClr val="black"/>
                </a:solidFill>
              </a:rPr>
              <a:t>slučaj </a:t>
            </a:r>
            <a:r>
              <a:rPr lang="hr-BA" dirty="0">
                <a:solidFill>
                  <a:prstClr val="black"/>
                </a:solidFill>
              </a:rPr>
              <a:t>kada je varijansa poznata (Z test)</a:t>
            </a:r>
          </a:p>
          <a:p>
            <a:pPr lvl="0"/>
            <a:endParaRPr lang="hr-BA" dirty="0" smtClean="0">
              <a:solidFill>
                <a:prstClr val="black"/>
              </a:solidFill>
            </a:endParaRPr>
          </a:p>
          <a:p>
            <a:pPr lvl="0"/>
            <a:r>
              <a:rPr lang="hr-BA" dirty="0" smtClean="0">
                <a:solidFill>
                  <a:prstClr val="black"/>
                </a:solidFill>
              </a:rPr>
              <a:t>13. </a:t>
            </a:r>
            <a:r>
              <a:rPr lang="hr-BA" dirty="0">
                <a:solidFill>
                  <a:prstClr val="black"/>
                </a:solidFill>
              </a:rPr>
              <a:t>Izabrani zadaci za vjezbu Statisticki testovi Parametarski testovi</a:t>
            </a:r>
            <a:endParaRPr lang="bs-Latn-BA" dirty="0">
              <a:solidFill>
                <a:prstClr val="black"/>
              </a:solidFill>
            </a:endParaRPr>
          </a:p>
          <a:p>
            <a:pPr lvl="0"/>
            <a:endParaRPr lang="bs-Latn-BA" dirty="0">
              <a:solidFill>
                <a:prstClr val="black"/>
              </a:solidFill>
            </a:endParaRPr>
          </a:p>
        </p:txBody>
      </p:sp>
    </p:spTree>
    <p:extLst>
      <p:ext uri="{BB962C8B-B14F-4D97-AF65-F5344CB8AC3E}">
        <p14:creationId xmlns:p14="http://schemas.microsoft.com/office/powerpoint/2010/main" xmlns="" val="915810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1600" y="139700"/>
            <a:ext cx="11861800" cy="707886"/>
          </a:xfrm>
          <a:prstGeom prst="rect">
            <a:avLst/>
          </a:prstGeom>
          <a:noFill/>
        </p:spPr>
        <p:txBody>
          <a:bodyPr wrap="square" rtlCol="0">
            <a:spAutoFit/>
          </a:bodyPr>
          <a:lstStyle/>
          <a:p>
            <a:r>
              <a:rPr lang="hr-BA" sz="2000" b="1" dirty="0">
                <a:latin typeface="Times New Roman" panose="02020603050405020304" pitchFamily="18" charset="0"/>
                <a:cs typeface="Times New Roman" panose="02020603050405020304" pitchFamily="18" charset="0"/>
              </a:rPr>
              <a:t>                                                                                Uvod u statistiku</a:t>
            </a:r>
          </a:p>
          <a:p>
            <a:r>
              <a:rPr lang="hr-BA" sz="2000" b="1" dirty="0">
                <a:latin typeface="Times New Roman" panose="02020603050405020304" pitchFamily="18" charset="0"/>
                <a:cs typeface="Times New Roman" panose="02020603050405020304" pitchFamily="18" charset="0"/>
              </a:rPr>
              <a:t>                 Uvod.Priroda statistike.Prikupljanje podataka.Populacija i uzorci.Kratka historija statistike</a:t>
            </a:r>
            <a:endParaRPr lang="bs-Latn-BA" sz="2000" b="1" dirty="0">
              <a:latin typeface="Times New Roman" panose="02020603050405020304" pitchFamily="18" charset="0"/>
              <a:cs typeface="Times New Roman" panose="02020603050405020304" pitchFamily="18" charset="0"/>
            </a:endParaRPr>
          </a:p>
        </p:txBody>
      </p:sp>
      <p:sp>
        <p:nvSpPr>
          <p:cNvPr id="3" name="TextBox 2"/>
          <p:cNvSpPr txBox="1"/>
          <p:nvPr/>
        </p:nvSpPr>
        <p:spPr>
          <a:xfrm>
            <a:off x="101600" y="1485902"/>
            <a:ext cx="12090400" cy="5078313"/>
          </a:xfrm>
          <a:prstGeom prst="rect">
            <a:avLst/>
          </a:prstGeom>
          <a:noFill/>
        </p:spPr>
        <p:txBody>
          <a:bodyPr wrap="square" rtlCol="0">
            <a:spAutoFit/>
          </a:bodyPr>
          <a:lstStyle/>
          <a:p>
            <a:pPr algn="just">
              <a:lnSpc>
                <a:spcPct val="150000"/>
              </a:lnSpc>
            </a:pPr>
            <a:r>
              <a:rPr lang="hr-BA" sz="2000" b="1" dirty="0">
                <a:latin typeface="Times New Roman" panose="02020603050405020304" pitchFamily="18" charset="0"/>
                <a:cs typeface="Times New Roman" panose="02020603050405020304" pitchFamily="18" charset="0"/>
              </a:rPr>
              <a:t>Statistika</a:t>
            </a:r>
            <a:r>
              <a:rPr lang="hr-BA" sz="2000" dirty="0">
                <a:latin typeface="Times New Roman" panose="02020603050405020304" pitchFamily="18" charset="0"/>
                <a:cs typeface="Times New Roman" panose="02020603050405020304" pitchFamily="18" charset="0"/>
              </a:rPr>
              <a:t> je umjetnost učenja iz podataka.Ona se bavi izučavanjem načima prikupljanja podataka njihovih pratećih opisa i njihovom analizom,koja često vodi do izvođenja nekog zaključka.</a:t>
            </a:r>
          </a:p>
          <a:p>
            <a:pPr algn="just">
              <a:lnSpc>
                <a:spcPct val="150000"/>
              </a:lnSpc>
            </a:pPr>
            <a:r>
              <a:rPr lang="hr-BA" sz="2000" dirty="0">
                <a:latin typeface="Times New Roman" panose="02020603050405020304" pitchFamily="18" charset="0"/>
                <a:cs typeface="Times New Roman" panose="02020603050405020304" pitchFamily="18" charset="0"/>
              </a:rPr>
              <a:t>Dio statistike koja se bavi opisom i sumiranjem podataka naziva se </a:t>
            </a:r>
            <a:r>
              <a:rPr lang="hr-BA" sz="2000" b="1" dirty="0">
                <a:latin typeface="Times New Roman" panose="02020603050405020304" pitchFamily="18" charset="0"/>
                <a:cs typeface="Times New Roman" panose="02020603050405020304" pitchFamily="18" charset="0"/>
              </a:rPr>
              <a:t>deskriptivna statistika</a:t>
            </a:r>
            <a:r>
              <a:rPr lang="hr-BA" sz="2000" dirty="0">
                <a:latin typeface="Times New Roman" panose="02020603050405020304" pitchFamily="18" charset="0"/>
                <a:cs typeface="Times New Roman" panose="02020603050405020304" pitchFamily="18" charset="0"/>
              </a:rPr>
              <a:t>.</a:t>
            </a:r>
          </a:p>
          <a:p>
            <a:pPr algn="just">
              <a:lnSpc>
                <a:spcPct val="150000"/>
              </a:lnSpc>
            </a:pPr>
            <a:r>
              <a:rPr lang="hr-BA" sz="2000" dirty="0">
                <a:latin typeface="Times New Roman" panose="02020603050405020304" pitchFamily="18" charset="0"/>
                <a:cs typeface="Times New Roman" panose="02020603050405020304" pitchFamily="18" charset="0"/>
              </a:rPr>
              <a:t>Dio statistike koja je skoncentrisana na izvođenja zaključaka iz dobijenih podataka se naziva </a:t>
            </a:r>
            <a:r>
              <a:rPr lang="hr-BA" sz="2000" b="1" dirty="0">
                <a:latin typeface="Times New Roman" panose="02020603050405020304" pitchFamily="18" charset="0"/>
                <a:cs typeface="Times New Roman" panose="02020603050405020304" pitchFamily="18" charset="0"/>
              </a:rPr>
              <a:t>inferencijalna statistika</a:t>
            </a:r>
            <a:r>
              <a:rPr lang="hr-BA" sz="2000" dirty="0">
                <a:latin typeface="Times New Roman" panose="02020603050405020304" pitchFamily="18" charset="0"/>
                <a:cs typeface="Times New Roman" panose="02020603050405020304" pitchFamily="18" charset="0"/>
              </a:rPr>
              <a:t>.</a:t>
            </a:r>
          </a:p>
          <a:p>
            <a:pPr algn="just">
              <a:lnSpc>
                <a:spcPct val="150000"/>
              </a:lnSpc>
            </a:pPr>
            <a:r>
              <a:rPr lang="hr-BA" sz="2000" dirty="0">
                <a:latin typeface="Times New Roman" panose="02020603050405020304" pitchFamily="18" charset="0"/>
                <a:cs typeface="Times New Roman" panose="02020603050405020304" pitchFamily="18" charset="0"/>
              </a:rPr>
              <a:t>Ukupna familija svih elemenata za čije informacije smo zainteresovani se naziva populacija .Podrgupu populacije koju ćemo detaljno prostudirati se naziva </a:t>
            </a:r>
            <a:r>
              <a:rPr lang="hr-BA" sz="2000" b="1" dirty="0">
                <a:latin typeface="Times New Roman" panose="02020603050405020304" pitchFamily="18" charset="0"/>
                <a:cs typeface="Times New Roman" panose="02020603050405020304" pitchFamily="18" charset="0"/>
              </a:rPr>
              <a:t>uzorak</a:t>
            </a:r>
            <a:r>
              <a:rPr lang="hr-BA" sz="2000" dirty="0">
                <a:latin typeface="Times New Roman" panose="02020603050405020304" pitchFamily="18" charset="0"/>
                <a:cs typeface="Times New Roman" panose="02020603050405020304" pitchFamily="18" charset="0"/>
              </a:rPr>
              <a:t>.</a:t>
            </a:r>
          </a:p>
          <a:p>
            <a:pPr algn="just">
              <a:lnSpc>
                <a:spcPct val="150000"/>
              </a:lnSpc>
            </a:pPr>
            <a:r>
              <a:rPr lang="hr-BA" sz="2000" dirty="0">
                <a:latin typeface="Times New Roman" panose="02020603050405020304" pitchFamily="18" charset="0"/>
                <a:cs typeface="Times New Roman" panose="02020603050405020304" pitchFamily="18" charset="0"/>
              </a:rPr>
              <a:t>Za uzorak od k članova populacje kažemo da je slučajni uzorak a ako su ti članovi izabarani na takav način da su sve vjerovatnoće izbora svih k članova jednake,tada uzorak nazivamo </a:t>
            </a:r>
            <a:r>
              <a:rPr lang="hr-BA" sz="2000" b="1" dirty="0">
                <a:latin typeface="Times New Roman" panose="02020603050405020304" pitchFamily="18" charset="0"/>
                <a:cs typeface="Times New Roman" panose="02020603050405020304" pitchFamily="18" charset="0"/>
              </a:rPr>
              <a:t>jednostavan slučajni uzorak</a:t>
            </a:r>
            <a:r>
              <a:rPr lang="hr-BA" sz="2000" dirty="0">
                <a:latin typeface="Times New Roman" panose="02020603050405020304" pitchFamily="18" charset="0"/>
                <a:cs typeface="Times New Roman" panose="02020603050405020304" pitchFamily="18" charset="0"/>
              </a:rPr>
              <a:t>.</a:t>
            </a:r>
          </a:p>
          <a:p>
            <a:endParaRPr lang="hr-BA" dirty="0"/>
          </a:p>
          <a:p>
            <a:endParaRPr lang="hr-BA" dirty="0"/>
          </a:p>
          <a:p>
            <a:endParaRPr lang="bs-Latn-BA" dirty="0"/>
          </a:p>
        </p:txBody>
      </p:sp>
      <p:sp>
        <p:nvSpPr>
          <p:cNvPr id="4" name="Rectangle 3"/>
          <p:cNvSpPr/>
          <p:nvPr/>
        </p:nvSpPr>
        <p:spPr>
          <a:xfrm>
            <a:off x="3403863" y="-923330"/>
            <a:ext cx="4673074" cy="923330"/>
          </a:xfrm>
          <a:prstGeom prst="rect">
            <a:avLst/>
          </a:prstGeom>
          <a:noFill/>
        </p:spPr>
        <p:txBody>
          <a:bodyPr wrap="none" lIns="91440" tIns="45720" rIns="91440" bIns="45720">
            <a:spAutoFit/>
          </a:bodyPr>
          <a:lstStyle/>
          <a:p>
            <a:pPr algn="ctr"/>
            <a:r>
              <a:rPr lang="en-US" sz="5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 </a:t>
            </a:r>
            <a:r>
              <a:rPr lang="hr-BA" sz="5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Predavanje 1</a:t>
            </a:r>
            <a:endParaRPr lang="en-US" sz="5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Tree>
    <p:extLst>
      <p:ext uri="{BB962C8B-B14F-4D97-AF65-F5344CB8AC3E}">
        <p14:creationId xmlns:p14="http://schemas.microsoft.com/office/powerpoint/2010/main" xmlns="" val="37398234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83029"/>
            <a:ext cx="12192000" cy="6555641"/>
          </a:xfrm>
          <a:prstGeom prst="rect">
            <a:avLst/>
          </a:prstGeom>
          <a:noFill/>
        </p:spPr>
        <p:txBody>
          <a:bodyPr wrap="square" rtlCol="0">
            <a:spAutoFit/>
          </a:bodyPr>
          <a:lstStyle/>
          <a:p>
            <a:pPr algn="just">
              <a:lnSpc>
                <a:spcPct val="150000"/>
              </a:lnSpc>
            </a:pPr>
            <a:r>
              <a:rPr lang="hr-BA" sz="2000" dirty="0" smtClean="0">
                <a:latin typeface="Times New Roman" panose="02020603050405020304" pitchFamily="18" charset="0"/>
                <a:cs typeface="Times New Roman" panose="02020603050405020304" pitchFamily="18" charset="0"/>
              </a:rPr>
              <a:t>Da li je bolje upisati dijete u osnovnu školu mlađe ili starije dobi?Ovo je sigurno pitanje koje zanima mnoge roditelje kao i ljude koji su odgovorni za postavljanje društvenih pravila.Obrazložiti kako odgovoriti na ovo pitanje.</a:t>
            </a:r>
          </a:p>
          <a:p>
            <a:pPr algn="just">
              <a:lnSpc>
                <a:spcPct val="150000"/>
              </a:lnSpc>
            </a:pPr>
            <a:r>
              <a:rPr lang="hr-BA" sz="2000" dirty="0" smtClean="0">
                <a:latin typeface="Times New Roman" panose="02020603050405020304" pitchFamily="18" charset="0"/>
                <a:cs typeface="Times New Roman" panose="02020603050405020304" pitchFamily="18" charset="0"/>
              </a:rPr>
              <a:t>RJ:-Posmatrati svoje iskustvo?</a:t>
            </a:r>
          </a:p>
          <a:p>
            <a:pPr marL="285750" indent="-285750" algn="just">
              <a:lnSpc>
                <a:spcPct val="150000"/>
              </a:lnSpc>
              <a:buFont typeface="Arial" panose="020B0604020202020204" pitchFamily="34" charset="0"/>
              <a:buChar char="•"/>
            </a:pPr>
            <a:r>
              <a:rPr lang="hr-BA" sz="2000" dirty="0" smtClean="0">
                <a:latin typeface="Times New Roman" panose="02020603050405020304" pitchFamily="18" charset="0"/>
                <a:cs typeface="Times New Roman" panose="02020603050405020304" pitchFamily="18" charset="0"/>
              </a:rPr>
              <a:t>Pričati sa prijateljima o njihovim iskustvima?</a:t>
            </a:r>
          </a:p>
          <a:p>
            <a:pPr algn="just">
              <a:lnSpc>
                <a:spcPct val="150000"/>
              </a:lnSpc>
            </a:pPr>
            <a:r>
              <a:rPr lang="hr-BA" sz="2000" dirty="0">
                <a:latin typeface="Times New Roman" panose="02020603050405020304" pitchFamily="18" charset="0"/>
                <a:cs typeface="Times New Roman" panose="02020603050405020304" pitchFamily="18" charset="0"/>
              </a:rPr>
              <a:t> </a:t>
            </a:r>
            <a:r>
              <a:rPr lang="hr-BA" sz="2000" dirty="0" smtClean="0">
                <a:latin typeface="Times New Roman" panose="02020603050405020304" pitchFamily="18" charset="0"/>
                <a:cs typeface="Times New Roman" panose="02020603050405020304" pitchFamily="18" charset="0"/>
              </a:rPr>
              <a:t>      -ni jedno ni drugo nije objektivno</a:t>
            </a:r>
          </a:p>
          <a:p>
            <a:pPr algn="just">
              <a:lnSpc>
                <a:spcPct val="150000"/>
              </a:lnSpc>
            </a:pPr>
            <a:r>
              <a:rPr lang="hr-BA" sz="2000" dirty="0">
                <a:latin typeface="Times New Roman" panose="02020603050405020304" pitchFamily="18" charset="0"/>
                <a:cs typeface="Times New Roman" panose="02020603050405020304" pitchFamily="18" charset="0"/>
              </a:rPr>
              <a:t> </a:t>
            </a:r>
            <a:r>
              <a:rPr lang="hr-BA" sz="2000" dirty="0" smtClean="0">
                <a:latin typeface="Times New Roman" panose="02020603050405020304" pitchFamily="18" charset="0"/>
                <a:cs typeface="Times New Roman" panose="02020603050405020304" pitchFamily="18" charset="0"/>
              </a:rPr>
              <a:t>      -treba nam puno veća grupa</a:t>
            </a:r>
          </a:p>
          <a:p>
            <a:pPr marL="285750" indent="-285750" algn="just">
              <a:lnSpc>
                <a:spcPct val="150000"/>
              </a:lnSpc>
              <a:buFont typeface="Arial" panose="020B0604020202020204" pitchFamily="34" charset="0"/>
              <a:buChar char="•"/>
            </a:pPr>
            <a:r>
              <a:rPr lang="hr-BA" sz="2000" dirty="0" smtClean="0">
                <a:latin typeface="Times New Roman" panose="02020603050405020304" pitchFamily="18" charset="0"/>
                <a:cs typeface="Times New Roman" panose="02020603050405020304" pitchFamily="18" charset="0"/>
              </a:rPr>
              <a:t>Testirati znanje djece na kraju prvog razreda?</a:t>
            </a:r>
          </a:p>
          <a:p>
            <a:pPr algn="just">
              <a:lnSpc>
                <a:spcPct val="150000"/>
              </a:lnSpc>
            </a:pPr>
            <a:r>
              <a:rPr lang="hr-BA" sz="2000" dirty="0">
                <a:latin typeface="Times New Roman" panose="02020603050405020304" pitchFamily="18" charset="0"/>
                <a:cs typeface="Times New Roman" panose="02020603050405020304" pitchFamily="18" charset="0"/>
              </a:rPr>
              <a:t> </a:t>
            </a:r>
            <a:r>
              <a:rPr lang="hr-BA" sz="2000" dirty="0" smtClean="0">
                <a:latin typeface="Times New Roman" panose="02020603050405020304" pitchFamily="18" charset="0"/>
                <a:cs typeface="Times New Roman" panose="02020603050405020304" pitchFamily="18" charset="0"/>
              </a:rPr>
              <a:t>      -starije dijete je najvjerovatnije pokupilo malo više znanja kod kuće od mlađeg djeteta u periodu kada nije išao u školu i zbog toga bi trebalo pokazati bolje rezultate na testu.</a:t>
            </a:r>
          </a:p>
          <a:p>
            <a:pPr marL="285750" indent="-285750" algn="just">
              <a:lnSpc>
                <a:spcPct val="150000"/>
              </a:lnSpc>
              <a:buFont typeface="Arial" panose="020B0604020202020204" pitchFamily="34" charset="0"/>
              <a:buChar char="•"/>
            </a:pPr>
            <a:r>
              <a:rPr lang="hr-BA" sz="2000" dirty="0" smtClean="0">
                <a:latin typeface="Times New Roman" panose="02020603050405020304" pitchFamily="18" charset="0"/>
                <a:cs typeface="Times New Roman" panose="02020603050405020304" pitchFamily="18" charset="0"/>
              </a:rPr>
              <a:t>Analizirati ukupan broj godina provedenih u školi?</a:t>
            </a:r>
          </a:p>
          <a:p>
            <a:pPr algn="just">
              <a:lnSpc>
                <a:spcPct val="150000"/>
              </a:lnSpc>
            </a:pPr>
            <a:r>
              <a:rPr lang="hr-BA" sz="2000" dirty="0" smtClean="0">
                <a:latin typeface="Times New Roman" panose="02020603050405020304" pitchFamily="18" charset="0"/>
                <a:cs typeface="Times New Roman" panose="02020603050405020304" pitchFamily="18" charset="0"/>
              </a:rPr>
              <a:t>         -mnogi autori tvrde da je ukupan broj godina provedenih u školi do njenog završetka daleko bolja mera za odgovor na pitanje kada dijete treba upisati školu.</a:t>
            </a:r>
          </a:p>
          <a:p>
            <a:pPr marL="285750" indent="-285750" algn="just">
              <a:lnSpc>
                <a:spcPct val="150000"/>
              </a:lnSpc>
              <a:buFont typeface="Arial" panose="020B0604020202020204" pitchFamily="34" charset="0"/>
              <a:buChar char="•"/>
            </a:pPr>
            <a:r>
              <a:rPr lang="hr-BA" sz="2000" dirty="0" smtClean="0">
                <a:latin typeface="Times New Roman" panose="02020603050405020304" pitchFamily="18" charset="0"/>
                <a:cs typeface="Times New Roman" panose="02020603050405020304" pitchFamily="18" charset="0"/>
              </a:rPr>
              <a:t>Analizirati njihov opšti uspjeh tokom školovanja?U svim slučejvima moramo prikupiti odgovorajuće informacije ili podatke ,onda se ti podaci moraju opisati i analizirati.</a:t>
            </a:r>
            <a:endParaRPr lang="bs-Latn-BA"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5287479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 y="326571"/>
            <a:ext cx="12039600" cy="1200329"/>
          </a:xfrm>
          <a:prstGeom prst="rect">
            <a:avLst/>
          </a:prstGeom>
          <a:noFill/>
        </p:spPr>
        <p:txBody>
          <a:bodyPr wrap="square" rtlCol="0">
            <a:spAutoFit/>
          </a:bodyPr>
          <a:lstStyle/>
          <a:p>
            <a:r>
              <a:rPr lang="hr-BA" dirty="0" smtClean="0">
                <a:latin typeface="Times New Roman" panose="02020603050405020304" pitchFamily="18" charset="0"/>
                <a:cs typeface="Times New Roman" panose="02020603050405020304" pitchFamily="18" charset="0"/>
              </a:rPr>
              <a:t>Kada je najbolje dijete upisati u školu-kada je mlađe ili kada je starije?Kako odgovoriti na ovo pitanje ?Data je tabela :</a:t>
            </a:r>
          </a:p>
          <a:p>
            <a:endParaRPr lang="hr-BA" dirty="0" smtClean="0">
              <a:latin typeface="Times New Roman" panose="02020603050405020304" pitchFamily="18" charset="0"/>
              <a:cs typeface="Times New Roman" panose="02020603050405020304" pitchFamily="18" charset="0"/>
            </a:endParaRPr>
          </a:p>
          <a:p>
            <a:r>
              <a:rPr lang="hr-BA" dirty="0" smtClean="0">
                <a:latin typeface="Times New Roman" panose="02020603050405020304" pitchFamily="18" charset="0"/>
                <a:cs typeface="Times New Roman" panose="02020603050405020304" pitchFamily="18" charset="0"/>
              </a:rPr>
              <a:t>Tabela 1-Ukupan broj godina provedenih u školi u odnosu na starost upisa</a:t>
            </a:r>
          </a:p>
          <a:p>
            <a:endParaRPr lang="bs-Latn-BA" dirty="0"/>
          </a:p>
        </p:txBody>
      </p:sp>
      <p:graphicFrame>
        <p:nvGraphicFramePr>
          <p:cNvPr id="9" name="Table 8"/>
          <p:cNvGraphicFramePr>
            <a:graphicFrameLocks noGrp="1"/>
          </p:cNvGraphicFramePr>
          <p:nvPr>
            <p:extLst>
              <p:ext uri="{D42A27DB-BD31-4B8C-83A1-F6EECF244321}">
                <p14:modId xmlns:p14="http://schemas.microsoft.com/office/powerpoint/2010/main" xmlns="" val="1402364426"/>
              </p:ext>
            </p:extLst>
          </p:nvPr>
        </p:nvGraphicFramePr>
        <p:xfrm>
          <a:off x="475936" y="1349692"/>
          <a:ext cx="8845865" cy="4720909"/>
        </p:xfrm>
        <a:graphic>
          <a:graphicData uri="http://schemas.openxmlformats.org/drawingml/2006/table">
            <a:tbl>
              <a:tblPr firstRow="1" firstCol="1" bandRow="1">
                <a:tableStyleId>{5C22544A-7EE6-4342-B048-85BDC9FD1C3A}</a:tableStyleId>
              </a:tblPr>
              <a:tblGrid>
                <a:gridCol w="2813982"/>
                <a:gridCol w="1721457"/>
                <a:gridCol w="1495511"/>
                <a:gridCol w="1495511"/>
                <a:gridCol w="1319404"/>
              </a:tblGrid>
              <a:tr h="589302">
                <a:tc rowSpan="2">
                  <a:txBody>
                    <a:bodyPr/>
                    <a:lstStyle/>
                    <a:p>
                      <a:pPr>
                        <a:lnSpc>
                          <a:spcPct val="107000"/>
                        </a:lnSpc>
                        <a:spcAft>
                          <a:spcPts val="0"/>
                        </a:spcAft>
                      </a:pPr>
                      <a:r>
                        <a:rPr lang="bs-Latn-BA" sz="1800" dirty="0">
                          <a:effectLst/>
                        </a:rPr>
                        <a:t>Godina </a:t>
                      </a:r>
                    </a:p>
                    <a:p>
                      <a:pPr>
                        <a:lnSpc>
                          <a:spcPct val="107000"/>
                        </a:lnSpc>
                        <a:spcAft>
                          <a:spcPts val="0"/>
                        </a:spcAft>
                      </a:pPr>
                      <a:r>
                        <a:rPr lang="bs-Latn-BA" sz="1800" dirty="0">
                          <a:effectLst/>
                        </a:rPr>
                        <a:t> </a:t>
                      </a:r>
                    </a:p>
                    <a:p>
                      <a:pPr>
                        <a:lnSpc>
                          <a:spcPct val="107000"/>
                        </a:lnSpc>
                        <a:spcAft>
                          <a:spcPts val="0"/>
                        </a:spcAft>
                      </a:pPr>
                      <a:r>
                        <a:rPr lang="bs-Latn-BA" sz="1800" dirty="0">
                          <a:effectLst/>
                        </a:rPr>
                        <a:t> </a:t>
                      </a:r>
                    </a:p>
                    <a:p>
                      <a:pPr>
                        <a:lnSpc>
                          <a:spcPct val="107000"/>
                        </a:lnSpc>
                        <a:spcAft>
                          <a:spcPts val="0"/>
                        </a:spcAft>
                      </a:pPr>
                      <a:r>
                        <a:rPr lang="bs-Latn-BA" sz="1800" dirty="0">
                          <a:effectLst/>
                        </a:rPr>
                        <a:t> </a:t>
                      </a:r>
                      <a:endParaRPr lang="bs-Latn-B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nSpc>
                          <a:spcPct val="107000"/>
                        </a:lnSpc>
                        <a:spcAft>
                          <a:spcPts val="0"/>
                        </a:spcAft>
                      </a:pPr>
                      <a:r>
                        <a:rPr lang="bs-Latn-BA" sz="1800" dirty="0">
                          <a:effectLst/>
                        </a:rPr>
                        <a:t>Mlađa polovina djece</a:t>
                      </a:r>
                      <a:endParaRPr lang="bs-Latn-B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bs-Latn-BA"/>
                    </a:p>
                  </a:txBody>
                  <a:tcPr/>
                </a:tc>
                <a:tc gridSpan="2">
                  <a:txBody>
                    <a:bodyPr/>
                    <a:lstStyle/>
                    <a:p>
                      <a:pPr>
                        <a:lnSpc>
                          <a:spcPct val="107000"/>
                        </a:lnSpc>
                        <a:spcAft>
                          <a:spcPts val="0"/>
                        </a:spcAft>
                      </a:pPr>
                      <a:r>
                        <a:rPr lang="bs-Latn-BA" sz="1800" dirty="0">
                          <a:effectLst/>
                        </a:rPr>
                        <a:t>Starija polovina djece</a:t>
                      </a:r>
                      <a:endParaRPr lang="bs-Latn-B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bs-Latn-BA"/>
                    </a:p>
                  </a:txBody>
                  <a:tcPr/>
                </a:tc>
              </a:tr>
              <a:tr h="1587823">
                <a:tc vMerge="1">
                  <a:txBody>
                    <a:bodyPr/>
                    <a:lstStyle/>
                    <a:p>
                      <a:endParaRPr lang="bs-Latn-BA"/>
                    </a:p>
                  </a:txBody>
                  <a:tcPr/>
                </a:tc>
                <a:tc>
                  <a:txBody>
                    <a:bodyPr/>
                    <a:lstStyle/>
                    <a:p>
                      <a:pPr>
                        <a:lnSpc>
                          <a:spcPct val="107000"/>
                        </a:lnSpc>
                        <a:spcAft>
                          <a:spcPts val="0"/>
                        </a:spcAft>
                      </a:pPr>
                      <a:r>
                        <a:rPr lang="bs-Latn-BA" sz="1600" dirty="0">
                          <a:effectLst/>
                          <a:latin typeface="Times New Roman" panose="02020603050405020304" pitchFamily="18" charset="0"/>
                          <a:cs typeface="Times New Roman" panose="02020603050405020304" pitchFamily="18" charset="0"/>
                        </a:rPr>
                        <a:t>Prosječan broj </a:t>
                      </a:r>
                    </a:p>
                    <a:p>
                      <a:pPr>
                        <a:lnSpc>
                          <a:spcPct val="107000"/>
                        </a:lnSpc>
                        <a:spcAft>
                          <a:spcPts val="0"/>
                        </a:spcAft>
                      </a:pPr>
                      <a:r>
                        <a:rPr lang="bs-Latn-BA" sz="1600" dirty="0">
                          <a:effectLst/>
                          <a:latin typeface="Times New Roman" panose="02020603050405020304" pitchFamily="18" charset="0"/>
                          <a:cs typeface="Times New Roman" panose="02020603050405020304" pitchFamily="18" charset="0"/>
                        </a:rPr>
                        <a:t>godina u </a:t>
                      </a:r>
                    </a:p>
                    <a:p>
                      <a:pPr>
                        <a:lnSpc>
                          <a:spcPct val="107000"/>
                        </a:lnSpc>
                        <a:spcAft>
                          <a:spcPts val="0"/>
                        </a:spcAft>
                      </a:pPr>
                      <a:r>
                        <a:rPr lang="bs-Latn-BA" sz="1600" dirty="0">
                          <a:effectLst/>
                          <a:latin typeface="Times New Roman" panose="02020603050405020304" pitchFamily="18" charset="0"/>
                          <a:cs typeface="Times New Roman" panose="02020603050405020304" pitchFamily="18" charset="0"/>
                        </a:rPr>
                        <a:t>trenutku upisa u školu </a:t>
                      </a:r>
                      <a:endParaRPr lang="bs-Latn-BA"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bs-Latn-BA" sz="1600" dirty="0">
                          <a:effectLst/>
                          <a:latin typeface="Times New Roman" panose="02020603050405020304" pitchFamily="18" charset="0"/>
                          <a:cs typeface="Times New Roman" panose="02020603050405020304" pitchFamily="18" charset="0"/>
                        </a:rPr>
                        <a:t>Prosječan broj godina provedenih do završetka škole</a:t>
                      </a:r>
                      <a:endParaRPr lang="bs-Latn-BA"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bs-Latn-BA" sz="1600" dirty="0">
                          <a:effectLst/>
                          <a:latin typeface="Times New Roman" panose="02020603050405020304" pitchFamily="18" charset="0"/>
                          <a:cs typeface="Times New Roman" panose="02020603050405020304" pitchFamily="18" charset="0"/>
                        </a:rPr>
                        <a:t>Prosječan broj godina u trenutku upisa u školu</a:t>
                      </a:r>
                      <a:endParaRPr lang="bs-Latn-BA"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bs-Latn-BA" sz="1600" dirty="0">
                          <a:effectLst/>
                          <a:latin typeface="Times New Roman" panose="02020603050405020304" pitchFamily="18" charset="0"/>
                          <a:cs typeface="Times New Roman" panose="02020603050405020304" pitchFamily="18" charset="0"/>
                        </a:rPr>
                        <a:t>Prosječan broj godina provedenih do završetka</a:t>
                      </a:r>
                      <a:endParaRPr lang="bs-Latn-BA"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2543784">
                <a:tc>
                  <a:txBody>
                    <a:bodyPr/>
                    <a:lstStyle/>
                    <a:p>
                      <a:pPr>
                        <a:lnSpc>
                          <a:spcPct val="107000"/>
                        </a:lnSpc>
                        <a:spcAft>
                          <a:spcPts val="0"/>
                        </a:spcAft>
                      </a:pPr>
                      <a:r>
                        <a:rPr lang="bs-Latn-BA" sz="1600" dirty="0">
                          <a:effectLst/>
                          <a:latin typeface="Times New Roman" panose="02020603050405020304" pitchFamily="18" charset="0"/>
                          <a:cs typeface="Times New Roman" panose="02020603050405020304" pitchFamily="18" charset="0"/>
                        </a:rPr>
                        <a:t>1956</a:t>
                      </a:r>
                    </a:p>
                    <a:p>
                      <a:pPr>
                        <a:lnSpc>
                          <a:spcPct val="107000"/>
                        </a:lnSpc>
                        <a:spcAft>
                          <a:spcPts val="0"/>
                        </a:spcAft>
                      </a:pPr>
                      <a:r>
                        <a:rPr lang="bs-Latn-BA" sz="1600" dirty="0">
                          <a:effectLst/>
                          <a:latin typeface="Times New Roman" panose="02020603050405020304" pitchFamily="18" charset="0"/>
                          <a:cs typeface="Times New Roman" panose="02020603050405020304" pitchFamily="18" charset="0"/>
                        </a:rPr>
                        <a:t>1957</a:t>
                      </a:r>
                    </a:p>
                    <a:p>
                      <a:pPr>
                        <a:lnSpc>
                          <a:spcPct val="107000"/>
                        </a:lnSpc>
                        <a:spcAft>
                          <a:spcPts val="0"/>
                        </a:spcAft>
                      </a:pPr>
                      <a:r>
                        <a:rPr lang="bs-Latn-BA" sz="1600" dirty="0">
                          <a:effectLst/>
                          <a:latin typeface="Times New Roman" panose="02020603050405020304" pitchFamily="18" charset="0"/>
                          <a:cs typeface="Times New Roman" panose="02020603050405020304" pitchFamily="18" charset="0"/>
                        </a:rPr>
                        <a:t>1958</a:t>
                      </a:r>
                    </a:p>
                    <a:p>
                      <a:pPr>
                        <a:lnSpc>
                          <a:spcPct val="107000"/>
                        </a:lnSpc>
                        <a:spcAft>
                          <a:spcPts val="0"/>
                        </a:spcAft>
                      </a:pPr>
                      <a:r>
                        <a:rPr lang="bs-Latn-BA" sz="1600" dirty="0">
                          <a:effectLst/>
                          <a:latin typeface="Times New Roman" panose="02020603050405020304" pitchFamily="18" charset="0"/>
                          <a:cs typeface="Times New Roman" panose="02020603050405020304" pitchFamily="18" charset="0"/>
                        </a:rPr>
                        <a:t>1959</a:t>
                      </a:r>
                    </a:p>
                    <a:p>
                      <a:pPr>
                        <a:lnSpc>
                          <a:spcPct val="107000"/>
                        </a:lnSpc>
                        <a:spcAft>
                          <a:spcPts val="0"/>
                        </a:spcAft>
                      </a:pPr>
                      <a:r>
                        <a:rPr lang="bs-Latn-BA" sz="1600" dirty="0">
                          <a:effectLst/>
                          <a:latin typeface="Times New Roman" panose="02020603050405020304" pitchFamily="18" charset="0"/>
                          <a:cs typeface="Times New Roman" panose="02020603050405020304" pitchFamily="18" charset="0"/>
                        </a:rPr>
                        <a:t>1960</a:t>
                      </a:r>
                    </a:p>
                    <a:p>
                      <a:pPr>
                        <a:lnSpc>
                          <a:spcPct val="107000"/>
                        </a:lnSpc>
                        <a:spcAft>
                          <a:spcPts val="0"/>
                        </a:spcAft>
                      </a:pPr>
                      <a:r>
                        <a:rPr lang="bs-Latn-BA" sz="1600" dirty="0">
                          <a:effectLst/>
                          <a:latin typeface="Times New Roman" panose="02020603050405020304" pitchFamily="18" charset="0"/>
                          <a:cs typeface="Times New Roman" panose="02020603050405020304" pitchFamily="18" charset="0"/>
                        </a:rPr>
                        <a:t>1961</a:t>
                      </a:r>
                    </a:p>
                    <a:p>
                      <a:pPr>
                        <a:lnSpc>
                          <a:spcPct val="107000"/>
                        </a:lnSpc>
                        <a:spcAft>
                          <a:spcPts val="0"/>
                        </a:spcAft>
                      </a:pPr>
                      <a:r>
                        <a:rPr lang="bs-Latn-BA" sz="1600" dirty="0">
                          <a:effectLst/>
                          <a:latin typeface="Times New Roman" panose="02020603050405020304" pitchFamily="18" charset="0"/>
                          <a:cs typeface="Times New Roman" panose="02020603050405020304" pitchFamily="18" charset="0"/>
                        </a:rPr>
                        <a:t>1962</a:t>
                      </a:r>
                      <a:endParaRPr lang="bs-Latn-BA"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bs-Latn-BA" sz="1600">
                          <a:effectLst/>
                          <a:latin typeface="Times New Roman" panose="02020603050405020304" pitchFamily="18" charset="0"/>
                          <a:cs typeface="Times New Roman" panose="02020603050405020304" pitchFamily="18" charset="0"/>
                        </a:rPr>
                        <a:t>6,38</a:t>
                      </a:r>
                    </a:p>
                    <a:p>
                      <a:pPr>
                        <a:lnSpc>
                          <a:spcPct val="107000"/>
                        </a:lnSpc>
                        <a:spcAft>
                          <a:spcPts val="0"/>
                        </a:spcAft>
                      </a:pPr>
                      <a:r>
                        <a:rPr lang="bs-Latn-BA" sz="1600">
                          <a:effectLst/>
                          <a:latin typeface="Times New Roman" panose="02020603050405020304" pitchFamily="18" charset="0"/>
                          <a:cs typeface="Times New Roman" panose="02020603050405020304" pitchFamily="18" charset="0"/>
                        </a:rPr>
                        <a:t>6,34</a:t>
                      </a:r>
                    </a:p>
                    <a:p>
                      <a:pPr>
                        <a:lnSpc>
                          <a:spcPct val="107000"/>
                        </a:lnSpc>
                        <a:spcAft>
                          <a:spcPts val="0"/>
                        </a:spcAft>
                      </a:pPr>
                      <a:r>
                        <a:rPr lang="bs-Latn-BA" sz="1600">
                          <a:effectLst/>
                          <a:latin typeface="Times New Roman" panose="02020603050405020304" pitchFamily="18" charset="0"/>
                          <a:cs typeface="Times New Roman" panose="02020603050405020304" pitchFamily="18" charset="0"/>
                        </a:rPr>
                        <a:t>6,31</a:t>
                      </a:r>
                    </a:p>
                    <a:p>
                      <a:pPr>
                        <a:lnSpc>
                          <a:spcPct val="107000"/>
                        </a:lnSpc>
                        <a:spcAft>
                          <a:spcPts val="0"/>
                        </a:spcAft>
                      </a:pPr>
                      <a:r>
                        <a:rPr lang="bs-Latn-BA" sz="1600">
                          <a:effectLst/>
                          <a:latin typeface="Times New Roman" panose="02020603050405020304" pitchFamily="18" charset="0"/>
                          <a:cs typeface="Times New Roman" panose="02020603050405020304" pitchFamily="18" charset="0"/>
                        </a:rPr>
                        <a:t>6,29</a:t>
                      </a:r>
                    </a:p>
                    <a:p>
                      <a:pPr>
                        <a:lnSpc>
                          <a:spcPct val="107000"/>
                        </a:lnSpc>
                        <a:spcAft>
                          <a:spcPts val="0"/>
                        </a:spcAft>
                      </a:pPr>
                      <a:r>
                        <a:rPr lang="bs-Latn-BA" sz="1600">
                          <a:effectLst/>
                          <a:latin typeface="Times New Roman" panose="02020603050405020304" pitchFamily="18" charset="0"/>
                          <a:cs typeface="Times New Roman" panose="02020603050405020304" pitchFamily="18" charset="0"/>
                        </a:rPr>
                        <a:t>6,24</a:t>
                      </a:r>
                    </a:p>
                    <a:p>
                      <a:pPr>
                        <a:lnSpc>
                          <a:spcPct val="107000"/>
                        </a:lnSpc>
                        <a:spcAft>
                          <a:spcPts val="0"/>
                        </a:spcAft>
                      </a:pPr>
                      <a:r>
                        <a:rPr lang="bs-Latn-BA" sz="1600">
                          <a:effectLst/>
                          <a:latin typeface="Times New Roman" panose="02020603050405020304" pitchFamily="18" charset="0"/>
                          <a:cs typeface="Times New Roman" panose="02020603050405020304" pitchFamily="18" charset="0"/>
                        </a:rPr>
                        <a:t>6,18</a:t>
                      </a:r>
                    </a:p>
                    <a:p>
                      <a:pPr>
                        <a:lnSpc>
                          <a:spcPct val="107000"/>
                        </a:lnSpc>
                        <a:spcAft>
                          <a:spcPts val="0"/>
                        </a:spcAft>
                      </a:pPr>
                      <a:r>
                        <a:rPr lang="bs-Latn-BA" sz="1600">
                          <a:effectLst/>
                          <a:latin typeface="Times New Roman" panose="02020603050405020304" pitchFamily="18" charset="0"/>
                          <a:cs typeface="Times New Roman" panose="02020603050405020304" pitchFamily="18" charset="0"/>
                        </a:rPr>
                        <a:t>6,08</a:t>
                      </a:r>
                      <a:endParaRPr lang="bs-Latn-BA"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bs-Latn-BA" sz="1600" dirty="0" smtClean="0">
                          <a:effectLst/>
                          <a:latin typeface="Times New Roman" panose="02020603050405020304" pitchFamily="18" charset="0"/>
                          <a:cs typeface="Times New Roman" panose="02020603050405020304" pitchFamily="18" charset="0"/>
                        </a:rPr>
                        <a:t>        13,84</a:t>
                      </a:r>
                      <a:endParaRPr lang="bs-Latn-BA" sz="1600" dirty="0">
                        <a:effectLst/>
                        <a:latin typeface="Times New Roman" panose="02020603050405020304" pitchFamily="18" charset="0"/>
                        <a:cs typeface="Times New Roman" panose="02020603050405020304" pitchFamily="18" charset="0"/>
                      </a:endParaRPr>
                    </a:p>
                    <a:p>
                      <a:pPr>
                        <a:lnSpc>
                          <a:spcPct val="107000"/>
                        </a:lnSpc>
                        <a:spcAft>
                          <a:spcPts val="0"/>
                        </a:spcAft>
                      </a:pPr>
                      <a:r>
                        <a:rPr lang="bs-Latn-BA" sz="1600" dirty="0" smtClean="0">
                          <a:effectLst/>
                          <a:latin typeface="Times New Roman" panose="02020603050405020304" pitchFamily="18" charset="0"/>
                          <a:cs typeface="Times New Roman" panose="02020603050405020304" pitchFamily="18" charset="0"/>
                        </a:rPr>
                        <a:t>        13,80</a:t>
                      </a:r>
                      <a:endParaRPr lang="bs-Latn-BA" sz="1600" dirty="0">
                        <a:effectLst/>
                        <a:latin typeface="Times New Roman" panose="02020603050405020304" pitchFamily="18" charset="0"/>
                        <a:cs typeface="Times New Roman" panose="02020603050405020304" pitchFamily="18" charset="0"/>
                      </a:endParaRPr>
                    </a:p>
                    <a:p>
                      <a:pPr>
                        <a:lnSpc>
                          <a:spcPct val="107000"/>
                        </a:lnSpc>
                        <a:spcAft>
                          <a:spcPts val="0"/>
                        </a:spcAft>
                      </a:pPr>
                      <a:r>
                        <a:rPr lang="bs-Latn-BA" sz="1600" dirty="0" smtClean="0">
                          <a:effectLst/>
                          <a:latin typeface="Times New Roman" panose="02020603050405020304" pitchFamily="18" charset="0"/>
                          <a:cs typeface="Times New Roman" panose="02020603050405020304" pitchFamily="18" charset="0"/>
                        </a:rPr>
                        <a:t>        13,78</a:t>
                      </a:r>
                      <a:endParaRPr lang="bs-Latn-BA" sz="1600" dirty="0">
                        <a:effectLst/>
                        <a:latin typeface="Times New Roman" panose="02020603050405020304" pitchFamily="18" charset="0"/>
                        <a:cs typeface="Times New Roman" panose="02020603050405020304" pitchFamily="18" charset="0"/>
                      </a:endParaRPr>
                    </a:p>
                    <a:p>
                      <a:pPr>
                        <a:lnSpc>
                          <a:spcPct val="107000"/>
                        </a:lnSpc>
                        <a:spcAft>
                          <a:spcPts val="0"/>
                        </a:spcAft>
                      </a:pPr>
                      <a:r>
                        <a:rPr lang="bs-Latn-BA" sz="1600" dirty="0" smtClean="0">
                          <a:effectLst/>
                          <a:latin typeface="Times New Roman" panose="02020603050405020304" pitchFamily="18" charset="0"/>
                          <a:cs typeface="Times New Roman" panose="02020603050405020304" pitchFamily="18" charset="0"/>
                        </a:rPr>
                        <a:t>        13,77</a:t>
                      </a:r>
                      <a:endParaRPr lang="bs-Latn-BA" sz="1600" dirty="0">
                        <a:effectLst/>
                        <a:latin typeface="Times New Roman" panose="02020603050405020304" pitchFamily="18" charset="0"/>
                        <a:cs typeface="Times New Roman" panose="02020603050405020304" pitchFamily="18" charset="0"/>
                      </a:endParaRPr>
                    </a:p>
                    <a:p>
                      <a:pPr>
                        <a:lnSpc>
                          <a:spcPct val="107000"/>
                        </a:lnSpc>
                        <a:spcAft>
                          <a:spcPts val="0"/>
                        </a:spcAft>
                      </a:pPr>
                      <a:r>
                        <a:rPr lang="bs-Latn-BA" sz="1600" dirty="0" smtClean="0">
                          <a:effectLst/>
                          <a:latin typeface="Times New Roman" panose="02020603050405020304" pitchFamily="18" charset="0"/>
                          <a:cs typeface="Times New Roman" panose="02020603050405020304" pitchFamily="18" charset="0"/>
                        </a:rPr>
                        <a:t>        13,68</a:t>
                      </a:r>
                      <a:endParaRPr lang="bs-Latn-BA" sz="1600" dirty="0">
                        <a:effectLst/>
                        <a:latin typeface="Times New Roman" panose="02020603050405020304" pitchFamily="18" charset="0"/>
                        <a:cs typeface="Times New Roman" panose="02020603050405020304" pitchFamily="18" charset="0"/>
                      </a:endParaRPr>
                    </a:p>
                    <a:p>
                      <a:pPr>
                        <a:lnSpc>
                          <a:spcPct val="107000"/>
                        </a:lnSpc>
                        <a:spcAft>
                          <a:spcPts val="0"/>
                        </a:spcAft>
                      </a:pPr>
                      <a:r>
                        <a:rPr lang="bs-Latn-BA" sz="1600" dirty="0" smtClean="0">
                          <a:effectLst/>
                          <a:latin typeface="Times New Roman" panose="02020603050405020304" pitchFamily="18" charset="0"/>
                          <a:cs typeface="Times New Roman" panose="02020603050405020304" pitchFamily="18" charset="0"/>
                        </a:rPr>
                        <a:t>        13,63</a:t>
                      </a:r>
                      <a:endParaRPr lang="bs-Latn-BA" sz="1600" dirty="0">
                        <a:effectLst/>
                        <a:latin typeface="Times New Roman" panose="02020603050405020304" pitchFamily="18" charset="0"/>
                        <a:cs typeface="Times New Roman" panose="02020603050405020304" pitchFamily="18" charset="0"/>
                      </a:endParaRPr>
                    </a:p>
                    <a:p>
                      <a:pPr>
                        <a:lnSpc>
                          <a:spcPct val="107000"/>
                        </a:lnSpc>
                        <a:spcAft>
                          <a:spcPts val="0"/>
                        </a:spcAft>
                      </a:pPr>
                      <a:r>
                        <a:rPr lang="bs-Latn-BA" sz="1600" dirty="0" smtClean="0">
                          <a:effectLst/>
                          <a:latin typeface="Times New Roman" panose="02020603050405020304" pitchFamily="18" charset="0"/>
                          <a:cs typeface="Times New Roman" panose="02020603050405020304" pitchFamily="18" charset="0"/>
                        </a:rPr>
                        <a:t>        13,49</a:t>
                      </a:r>
                      <a:endParaRPr lang="bs-Latn-BA"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bs-Latn-BA" sz="1600" dirty="0">
                          <a:effectLst/>
                          <a:latin typeface="Times New Roman" panose="02020603050405020304" pitchFamily="18" charset="0"/>
                          <a:cs typeface="Times New Roman" panose="02020603050405020304" pitchFamily="18" charset="0"/>
                        </a:rPr>
                        <a:t>6,62</a:t>
                      </a:r>
                    </a:p>
                    <a:p>
                      <a:pPr>
                        <a:lnSpc>
                          <a:spcPct val="107000"/>
                        </a:lnSpc>
                        <a:spcAft>
                          <a:spcPts val="0"/>
                        </a:spcAft>
                      </a:pPr>
                      <a:r>
                        <a:rPr lang="bs-Latn-BA" sz="1600" dirty="0">
                          <a:effectLst/>
                          <a:latin typeface="Times New Roman" panose="02020603050405020304" pitchFamily="18" charset="0"/>
                          <a:cs typeface="Times New Roman" panose="02020603050405020304" pitchFamily="18" charset="0"/>
                        </a:rPr>
                        <a:t>6,59</a:t>
                      </a:r>
                    </a:p>
                    <a:p>
                      <a:pPr>
                        <a:lnSpc>
                          <a:spcPct val="107000"/>
                        </a:lnSpc>
                        <a:spcAft>
                          <a:spcPts val="0"/>
                        </a:spcAft>
                      </a:pPr>
                      <a:r>
                        <a:rPr lang="bs-Latn-BA" sz="1600" dirty="0">
                          <a:effectLst/>
                          <a:latin typeface="Times New Roman" panose="02020603050405020304" pitchFamily="18" charset="0"/>
                          <a:cs typeface="Times New Roman" panose="02020603050405020304" pitchFamily="18" charset="0"/>
                        </a:rPr>
                        <a:t>6,56</a:t>
                      </a:r>
                    </a:p>
                    <a:p>
                      <a:pPr>
                        <a:lnSpc>
                          <a:spcPct val="107000"/>
                        </a:lnSpc>
                        <a:spcAft>
                          <a:spcPts val="0"/>
                        </a:spcAft>
                      </a:pPr>
                      <a:r>
                        <a:rPr lang="bs-Latn-BA" sz="1600" dirty="0">
                          <a:effectLst/>
                          <a:latin typeface="Times New Roman" panose="02020603050405020304" pitchFamily="18" charset="0"/>
                          <a:cs typeface="Times New Roman" panose="02020603050405020304" pitchFamily="18" charset="0"/>
                        </a:rPr>
                        <a:t>6,54</a:t>
                      </a:r>
                    </a:p>
                    <a:p>
                      <a:pPr>
                        <a:lnSpc>
                          <a:spcPct val="107000"/>
                        </a:lnSpc>
                        <a:spcAft>
                          <a:spcPts val="0"/>
                        </a:spcAft>
                      </a:pPr>
                      <a:r>
                        <a:rPr lang="bs-Latn-BA" sz="1600" dirty="0">
                          <a:effectLst/>
                          <a:latin typeface="Times New Roman" panose="02020603050405020304" pitchFamily="18" charset="0"/>
                          <a:cs typeface="Times New Roman" panose="02020603050405020304" pitchFamily="18" charset="0"/>
                        </a:rPr>
                        <a:t>6,53</a:t>
                      </a:r>
                    </a:p>
                    <a:p>
                      <a:pPr>
                        <a:lnSpc>
                          <a:spcPct val="107000"/>
                        </a:lnSpc>
                        <a:spcAft>
                          <a:spcPts val="0"/>
                        </a:spcAft>
                      </a:pPr>
                      <a:r>
                        <a:rPr lang="bs-Latn-BA" sz="1600" dirty="0">
                          <a:effectLst/>
                          <a:latin typeface="Times New Roman" panose="02020603050405020304" pitchFamily="18" charset="0"/>
                          <a:cs typeface="Times New Roman" panose="02020603050405020304" pitchFamily="18" charset="0"/>
                        </a:rPr>
                        <a:t>6,45</a:t>
                      </a:r>
                    </a:p>
                    <a:p>
                      <a:pPr>
                        <a:lnSpc>
                          <a:spcPct val="107000"/>
                        </a:lnSpc>
                        <a:spcAft>
                          <a:spcPts val="0"/>
                        </a:spcAft>
                      </a:pPr>
                      <a:r>
                        <a:rPr lang="bs-Latn-BA" sz="1600" dirty="0">
                          <a:effectLst/>
                          <a:latin typeface="Times New Roman" panose="02020603050405020304" pitchFamily="18" charset="0"/>
                          <a:cs typeface="Times New Roman" panose="02020603050405020304" pitchFamily="18" charset="0"/>
                        </a:rPr>
                        <a:t>6,37</a:t>
                      </a:r>
                      <a:endParaRPr lang="bs-Latn-BA"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bs-Latn-BA" sz="1600" dirty="0">
                          <a:effectLst/>
                          <a:latin typeface="Times New Roman" panose="02020603050405020304" pitchFamily="18" charset="0"/>
                          <a:cs typeface="Times New Roman" panose="02020603050405020304" pitchFamily="18" charset="0"/>
                        </a:rPr>
                        <a:t>13,67</a:t>
                      </a:r>
                    </a:p>
                    <a:p>
                      <a:pPr>
                        <a:lnSpc>
                          <a:spcPct val="107000"/>
                        </a:lnSpc>
                        <a:spcAft>
                          <a:spcPts val="0"/>
                        </a:spcAft>
                      </a:pPr>
                      <a:r>
                        <a:rPr lang="bs-Latn-BA" sz="1600" dirty="0">
                          <a:effectLst/>
                          <a:latin typeface="Times New Roman" panose="02020603050405020304" pitchFamily="18" charset="0"/>
                          <a:cs typeface="Times New Roman" panose="02020603050405020304" pitchFamily="18" charset="0"/>
                        </a:rPr>
                        <a:t>13,86</a:t>
                      </a:r>
                    </a:p>
                    <a:p>
                      <a:pPr>
                        <a:lnSpc>
                          <a:spcPct val="107000"/>
                        </a:lnSpc>
                        <a:spcAft>
                          <a:spcPts val="0"/>
                        </a:spcAft>
                      </a:pPr>
                      <a:r>
                        <a:rPr lang="bs-Latn-BA" sz="1600" dirty="0">
                          <a:effectLst/>
                          <a:latin typeface="Times New Roman" panose="02020603050405020304" pitchFamily="18" charset="0"/>
                          <a:cs typeface="Times New Roman" panose="02020603050405020304" pitchFamily="18" charset="0"/>
                        </a:rPr>
                        <a:t>13,79</a:t>
                      </a:r>
                    </a:p>
                    <a:p>
                      <a:pPr>
                        <a:lnSpc>
                          <a:spcPct val="107000"/>
                        </a:lnSpc>
                        <a:spcAft>
                          <a:spcPts val="0"/>
                        </a:spcAft>
                      </a:pPr>
                      <a:r>
                        <a:rPr lang="bs-Latn-BA" sz="1600" dirty="0">
                          <a:effectLst/>
                          <a:latin typeface="Times New Roman" panose="02020603050405020304" pitchFamily="18" charset="0"/>
                          <a:cs typeface="Times New Roman" panose="02020603050405020304" pitchFamily="18" charset="0"/>
                        </a:rPr>
                        <a:t>13,78</a:t>
                      </a:r>
                    </a:p>
                    <a:p>
                      <a:pPr>
                        <a:lnSpc>
                          <a:spcPct val="107000"/>
                        </a:lnSpc>
                        <a:spcAft>
                          <a:spcPts val="0"/>
                        </a:spcAft>
                      </a:pPr>
                      <a:r>
                        <a:rPr lang="bs-Latn-BA" sz="1600" dirty="0">
                          <a:effectLst/>
                          <a:latin typeface="Times New Roman" panose="02020603050405020304" pitchFamily="18" charset="0"/>
                          <a:cs typeface="Times New Roman" panose="02020603050405020304" pitchFamily="18" charset="0"/>
                        </a:rPr>
                        <a:t>13,68</a:t>
                      </a:r>
                    </a:p>
                    <a:p>
                      <a:pPr>
                        <a:lnSpc>
                          <a:spcPct val="107000"/>
                        </a:lnSpc>
                        <a:spcAft>
                          <a:spcPts val="0"/>
                        </a:spcAft>
                      </a:pPr>
                      <a:r>
                        <a:rPr lang="bs-Latn-BA" sz="1600" dirty="0">
                          <a:effectLst/>
                          <a:latin typeface="Times New Roman" panose="02020603050405020304" pitchFamily="18" charset="0"/>
                          <a:cs typeface="Times New Roman" panose="02020603050405020304" pitchFamily="18" charset="0"/>
                        </a:rPr>
                        <a:t>13,65</a:t>
                      </a:r>
                    </a:p>
                    <a:p>
                      <a:pPr>
                        <a:lnSpc>
                          <a:spcPct val="107000"/>
                        </a:lnSpc>
                        <a:spcAft>
                          <a:spcPts val="0"/>
                        </a:spcAft>
                      </a:pPr>
                      <a:r>
                        <a:rPr lang="bs-Latn-BA" sz="1600" dirty="0">
                          <a:effectLst/>
                          <a:latin typeface="Times New Roman" panose="02020603050405020304" pitchFamily="18" charset="0"/>
                          <a:cs typeface="Times New Roman" panose="02020603050405020304" pitchFamily="18" charset="0"/>
                        </a:rPr>
                        <a:t>13,53</a:t>
                      </a:r>
                      <a:endParaRPr lang="bs-Latn-BA"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xmlns="" val="19883250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 y="215900"/>
            <a:ext cx="11976100" cy="6673943"/>
          </a:xfrm>
          <a:prstGeom prst="rect">
            <a:avLst/>
          </a:prstGeom>
          <a:noFill/>
        </p:spPr>
        <p:txBody>
          <a:bodyPr wrap="square" rtlCol="0">
            <a:spAutoFit/>
          </a:bodyPr>
          <a:lstStyle/>
          <a:p>
            <a:pPr marL="342900" indent="-342900" algn="just">
              <a:lnSpc>
                <a:spcPct val="150000"/>
              </a:lnSpc>
              <a:buAutoNum type="alphaLcParenR"/>
            </a:pPr>
            <a:r>
              <a:rPr lang="hr-BA" sz="2400" dirty="0" smtClean="0">
                <a:latin typeface="Times New Roman" panose="02020603050405020304" pitchFamily="18" charset="0"/>
                <a:cs typeface="Times New Roman" panose="02020603050405020304" pitchFamily="18" charset="0"/>
              </a:rPr>
              <a:t>U kojoj godini se desila najveca razlika prosječnog broja godina provedenih u školi do njenog završetka između mlađih i starijih prvačića?</a:t>
            </a:r>
          </a:p>
          <a:p>
            <a:pPr marL="342900" indent="-342900" algn="just">
              <a:lnSpc>
                <a:spcPct val="150000"/>
              </a:lnSpc>
              <a:buAutoNum type="alphaLcParenR"/>
            </a:pPr>
            <a:r>
              <a:rPr lang="hr-BA" sz="2400" dirty="0" smtClean="0">
                <a:latin typeface="Times New Roman" panose="02020603050405020304" pitchFamily="18" charset="0"/>
                <a:cs typeface="Times New Roman" panose="02020603050405020304" pitchFamily="18" charset="0"/>
              </a:rPr>
              <a:t>Da li je broj godina provedenih u školi do završetka u prosjeku veći kod mlađe startne grupe ili starije ?</a:t>
            </a:r>
          </a:p>
          <a:p>
            <a:pPr algn="just">
              <a:lnSpc>
                <a:spcPct val="150000"/>
              </a:lnSpc>
            </a:pPr>
            <a:r>
              <a:rPr lang="hr-BA" sz="2400" dirty="0" smtClean="0">
                <a:latin typeface="Times New Roman" panose="02020603050405020304" pitchFamily="18" charset="0"/>
                <a:cs typeface="Times New Roman" panose="02020603050405020304" pitchFamily="18" charset="0"/>
              </a:rPr>
              <a:t>Rj:</a:t>
            </a:r>
          </a:p>
          <a:p>
            <a:pPr algn="just">
              <a:lnSpc>
                <a:spcPct val="150000"/>
              </a:lnSpc>
            </a:pPr>
            <a:r>
              <a:rPr lang="hr-BA" sz="2400" dirty="0" smtClean="0">
                <a:latin typeface="Times New Roman" panose="02020603050405020304" pitchFamily="18" charset="0"/>
                <a:cs typeface="Times New Roman" panose="02020603050405020304" pitchFamily="18" charset="0"/>
              </a:rPr>
              <a:t>1956:</a:t>
            </a:r>
            <a:r>
              <a:rPr lang="el-GR" sz="2400" dirty="0" smtClean="0">
                <a:latin typeface="Times New Roman" panose="02020603050405020304" pitchFamily="18" charset="0"/>
                <a:cs typeface="Times New Roman" panose="02020603050405020304" pitchFamily="18" charset="0"/>
              </a:rPr>
              <a:t>Ι</a:t>
            </a:r>
            <a:r>
              <a:rPr lang="hr-BA" sz="2400" dirty="0" smtClean="0">
                <a:latin typeface="Times New Roman" panose="02020603050405020304" pitchFamily="18" charset="0"/>
                <a:cs typeface="Times New Roman" panose="02020603050405020304" pitchFamily="18" charset="0"/>
              </a:rPr>
              <a:t>13,84-13,67</a:t>
            </a:r>
            <a:r>
              <a:rPr lang="el-GR" sz="2400" dirty="0" smtClean="0">
                <a:latin typeface="Times New Roman" panose="02020603050405020304" pitchFamily="18" charset="0"/>
                <a:cs typeface="Times New Roman" panose="02020603050405020304" pitchFamily="18" charset="0"/>
              </a:rPr>
              <a:t>Ι</a:t>
            </a:r>
            <a:r>
              <a:rPr lang="hr-BA" sz="2400" dirty="0" smtClean="0">
                <a:latin typeface="Times New Roman" panose="02020603050405020304" pitchFamily="18" charset="0"/>
                <a:cs typeface="Times New Roman" panose="02020603050405020304" pitchFamily="18" charset="0"/>
              </a:rPr>
              <a:t>=0,17                            1959:</a:t>
            </a:r>
            <a:r>
              <a:rPr lang="el-GR" sz="2400" dirty="0" smtClean="0">
                <a:latin typeface="Times New Roman" panose="02020603050405020304" pitchFamily="18" charset="0"/>
                <a:cs typeface="Times New Roman" panose="02020603050405020304" pitchFamily="18" charset="0"/>
              </a:rPr>
              <a:t>Ι</a:t>
            </a:r>
            <a:r>
              <a:rPr lang="hr-BA" sz="2400" dirty="0" smtClean="0">
                <a:latin typeface="Times New Roman" panose="02020603050405020304" pitchFamily="18" charset="0"/>
                <a:cs typeface="Times New Roman" panose="02020603050405020304" pitchFamily="18" charset="0"/>
              </a:rPr>
              <a:t>13,77-13,78</a:t>
            </a:r>
            <a:r>
              <a:rPr lang="el-GR" sz="2400" dirty="0" smtClean="0">
                <a:latin typeface="Times New Roman" panose="02020603050405020304" pitchFamily="18" charset="0"/>
                <a:cs typeface="Times New Roman" panose="02020603050405020304" pitchFamily="18" charset="0"/>
              </a:rPr>
              <a:t>Ι</a:t>
            </a:r>
            <a:r>
              <a:rPr lang="hr-BA" sz="2400" dirty="0" smtClean="0">
                <a:latin typeface="Times New Roman" panose="02020603050405020304" pitchFamily="18" charset="0"/>
                <a:cs typeface="Times New Roman" panose="02020603050405020304" pitchFamily="18" charset="0"/>
              </a:rPr>
              <a:t>=0,01</a:t>
            </a:r>
          </a:p>
          <a:p>
            <a:pPr algn="just">
              <a:lnSpc>
                <a:spcPct val="150000"/>
              </a:lnSpc>
            </a:pPr>
            <a:r>
              <a:rPr lang="hr-BA" sz="2400" dirty="0" smtClean="0">
                <a:latin typeface="Times New Roman" panose="02020603050405020304" pitchFamily="18" charset="0"/>
                <a:cs typeface="Times New Roman" panose="02020603050405020304" pitchFamily="18" charset="0"/>
              </a:rPr>
              <a:t>1957: </a:t>
            </a:r>
            <a:r>
              <a:rPr lang="el-GR" sz="2400" dirty="0" smtClean="0">
                <a:latin typeface="Times New Roman" panose="02020603050405020304" pitchFamily="18" charset="0"/>
                <a:cs typeface="Times New Roman" panose="02020603050405020304" pitchFamily="18" charset="0"/>
              </a:rPr>
              <a:t>Ι</a:t>
            </a:r>
            <a:r>
              <a:rPr lang="hr-BA" sz="2400" dirty="0" smtClean="0">
                <a:latin typeface="Times New Roman" panose="02020603050405020304" pitchFamily="18" charset="0"/>
                <a:cs typeface="Times New Roman" panose="02020603050405020304" pitchFamily="18" charset="0"/>
              </a:rPr>
              <a:t>13,80-13,86</a:t>
            </a:r>
            <a:r>
              <a:rPr lang="el-GR" sz="2400" dirty="0" smtClean="0">
                <a:latin typeface="Times New Roman" panose="02020603050405020304" pitchFamily="18" charset="0"/>
                <a:cs typeface="Times New Roman" panose="02020603050405020304" pitchFamily="18" charset="0"/>
              </a:rPr>
              <a:t>Ι</a:t>
            </a:r>
            <a:r>
              <a:rPr lang="hr-BA" sz="2400" dirty="0" smtClean="0">
                <a:latin typeface="Times New Roman" panose="02020603050405020304" pitchFamily="18" charset="0"/>
                <a:cs typeface="Times New Roman" panose="02020603050405020304" pitchFamily="18" charset="0"/>
              </a:rPr>
              <a:t>=0,06                           1960:</a:t>
            </a:r>
            <a:r>
              <a:rPr lang="el-GR" sz="2400" dirty="0" smtClean="0">
                <a:latin typeface="Times New Roman" panose="02020603050405020304" pitchFamily="18" charset="0"/>
                <a:cs typeface="Times New Roman" panose="02020603050405020304" pitchFamily="18" charset="0"/>
              </a:rPr>
              <a:t>Ι</a:t>
            </a:r>
            <a:r>
              <a:rPr lang="hr-BA" sz="2400" dirty="0" smtClean="0">
                <a:latin typeface="Times New Roman" panose="02020603050405020304" pitchFamily="18" charset="0"/>
                <a:cs typeface="Times New Roman" panose="02020603050405020304" pitchFamily="18" charset="0"/>
              </a:rPr>
              <a:t>13,68-13,68</a:t>
            </a:r>
            <a:r>
              <a:rPr lang="el-GR" sz="2400" dirty="0" smtClean="0">
                <a:latin typeface="Times New Roman" panose="02020603050405020304" pitchFamily="18" charset="0"/>
                <a:cs typeface="Times New Roman" panose="02020603050405020304" pitchFamily="18" charset="0"/>
              </a:rPr>
              <a:t>Ι</a:t>
            </a:r>
            <a:r>
              <a:rPr lang="hr-BA" sz="2400" dirty="0" smtClean="0">
                <a:latin typeface="Times New Roman" panose="02020603050405020304" pitchFamily="18" charset="0"/>
                <a:cs typeface="Times New Roman" panose="02020603050405020304" pitchFamily="18" charset="0"/>
              </a:rPr>
              <a:t>=0</a:t>
            </a:r>
          </a:p>
          <a:p>
            <a:pPr algn="just">
              <a:lnSpc>
                <a:spcPct val="150000"/>
              </a:lnSpc>
            </a:pPr>
            <a:r>
              <a:rPr lang="hr-BA" sz="2400" dirty="0" smtClean="0">
                <a:latin typeface="Times New Roman" panose="02020603050405020304" pitchFamily="18" charset="0"/>
                <a:cs typeface="Times New Roman" panose="02020603050405020304" pitchFamily="18" charset="0"/>
              </a:rPr>
              <a:t>1958:</a:t>
            </a:r>
            <a:r>
              <a:rPr lang="el-GR" sz="2400" dirty="0" smtClean="0">
                <a:latin typeface="Times New Roman" panose="02020603050405020304" pitchFamily="18" charset="0"/>
                <a:cs typeface="Times New Roman" panose="02020603050405020304" pitchFamily="18" charset="0"/>
              </a:rPr>
              <a:t>Ι</a:t>
            </a:r>
            <a:r>
              <a:rPr lang="hr-BA" sz="2400" dirty="0" smtClean="0">
                <a:latin typeface="Times New Roman" panose="02020603050405020304" pitchFamily="18" charset="0"/>
                <a:cs typeface="Times New Roman" panose="02020603050405020304" pitchFamily="18" charset="0"/>
              </a:rPr>
              <a:t>13,78-13,79</a:t>
            </a:r>
            <a:r>
              <a:rPr lang="el-GR" sz="2400" dirty="0" smtClean="0">
                <a:latin typeface="Times New Roman" panose="02020603050405020304" pitchFamily="18" charset="0"/>
                <a:cs typeface="Times New Roman" panose="02020603050405020304" pitchFamily="18" charset="0"/>
              </a:rPr>
              <a:t>Ι</a:t>
            </a:r>
            <a:r>
              <a:rPr lang="hr-BA" sz="2400" dirty="0" smtClean="0">
                <a:latin typeface="Times New Roman" panose="02020603050405020304" pitchFamily="18" charset="0"/>
                <a:cs typeface="Times New Roman" panose="02020603050405020304" pitchFamily="18" charset="0"/>
              </a:rPr>
              <a:t>=0,01                             1961:</a:t>
            </a:r>
            <a:r>
              <a:rPr lang="el-GR" sz="2400" dirty="0" smtClean="0">
                <a:latin typeface="Times New Roman" panose="02020603050405020304" pitchFamily="18" charset="0"/>
                <a:cs typeface="Times New Roman" panose="02020603050405020304" pitchFamily="18" charset="0"/>
              </a:rPr>
              <a:t>Ι</a:t>
            </a:r>
            <a:r>
              <a:rPr lang="hr-BA" sz="2400" dirty="0" smtClean="0">
                <a:latin typeface="Times New Roman" panose="02020603050405020304" pitchFamily="18" charset="0"/>
                <a:cs typeface="Times New Roman" panose="02020603050405020304" pitchFamily="18" charset="0"/>
              </a:rPr>
              <a:t>13,63-13,65</a:t>
            </a:r>
            <a:r>
              <a:rPr lang="el-GR" sz="2400" dirty="0" smtClean="0">
                <a:latin typeface="Times New Roman" panose="02020603050405020304" pitchFamily="18" charset="0"/>
                <a:cs typeface="Times New Roman" panose="02020603050405020304" pitchFamily="18" charset="0"/>
              </a:rPr>
              <a:t>Ι</a:t>
            </a:r>
            <a:r>
              <a:rPr lang="hr-BA" sz="2400" dirty="0" smtClean="0">
                <a:latin typeface="Times New Roman" panose="02020603050405020304" pitchFamily="18" charset="0"/>
                <a:cs typeface="Times New Roman" panose="02020603050405020304" pitchFamily="18" charset="0"/>
              </a:rPr>
              <a:t>=0,02</a:t>
            </a:r>
          </a:p>
          <a:p>
            <a:pPr algn="just">
              <a:lnSpc>
                <a:spcPct val="150000"/>
              </a:lnSpc>
            </a:pPr>
            <a:r>
              <a:rPr lang="hr-BA" sz="2400" dirty="0">
                <a:latin typeface="Times New Roman" panose="02020603050405020304" pitchFamily="18" charset="0"/>
                <a:cs typeface="Times New Roman" panose="02020603050405020304" pitchFamily="18" charset="0"/>
              </a:rPr>
              <a:t> </a:t>
            </a:r>
            <a:r>
              <a:rPr lang="hr-BA" sz="2400" dirty="0" smtClean="0">
                <a:latin typeface="Times New Roman" panose="02020603050405020304" pitchFamily="18" charset="0"/>
                <a:cs typeface="Times New Roman" panose="02020603050405020304" pitchFamily="18" charset="0"/>
              </a:rPr>
              <a:t>                                                                 1962:</a:t>
            </a:r>
            <a:r>
              <a:rPr lang="el-GR" sz="2400" dirty="0" smtClean="0">
                <a:latin typeface="Times New Roman" panose="02020603050405020304" pitchFamily="18" charset="0"/>
                <a:cs typeface="Times New Roman" panose="02020603050405020304" pitchFamily="18" charset="0"/>
              </a:rPr>
              <a:t>Ι</a:t>
            </a:r>
            <a:r>
              <a:rPr lang="hr-BA" sz="2400" dirty="0" smtClean="0">
                <a:latin typeface="Times New Roman" panose="02020603050405020304" pitchFamily="18" charset="0"/>
                <a:cs typeface="Times New Roman" panose="02020603050405020304" pitchFamily="18" charset="0"/>
              </a:rPr>
              <a:t>13,49-13,53</a:t>
            </a:r>
            <a:r>
              <a:rPr lang="el-GR" sz="2400" dirty="0" smtClean="0">
                <a:latin typeface="Times New Roman" panose="02020603050405020304" pitchFamily="18" charset="0"/>
                <a:cs typeface="Times New Roman" panose="02020603050405020304" pitchFamily="18" charset="0"/>
              </a:rPr>
              <a:t>Ι</a:t>
            </a:r>
            <a:r>
              <a:rPr lang="hr-BA" sz="2400" dirty="0" smtClean="0">
                <a:latin typeface="Times New Roman" panose="02020603050405020304" pitchFamily="18" charset="0"/>
                <a:cs typeface="Times New Roman" panose="02020603050405020304" pitchFamily="18" charset="0"/>
              </a:rPr>
              <a:t>=0,04</a:t>
            </a:r>
          </a:p>
          <a:p>
            <a:pPr algn="just">
              <a:lnSpc>
                <a:spcPct val="150000"/>
              </a:lnSpc>
            </a:pPr>
            <a:r>
              <a:rPr lang="hr-BA" sz="2400" dirty="0" smtClean="0">
                <a:latin typeface="Times New Roman" panose="02020603050405020304" pitchFamily="18" charset="0"/>
                <a:cs typeface="Times New Roman" panose="02020603050405020304" pitchFamily="18" charset="0"/>
              </a:rPr>
              <a:t>a)Najveća razlika se desila 1956</a:t>
            </a:r>
          </a:p>
          <a:p>
            <a:pPr algn="just">
              <a:lnSpc>
                <a:spcPct val="150000"/>
              </a:lnSpc>
            </a:pPr>
            <a:r>
              <a:rPr lang="hr-BA" sz="2400" dirty="0" smtClean="0">
                <a:latin typeface="Times New Roman" panose="02020603050405020304" pitchFamily="18" charset="0"/>
                <a:cs typeface="Times New Roman" panose="02020603050405020304" pitchFamily="18" charset="0"/>
              </a:rPr>
              <a:t>b)Starija startna grupa je slijedeće godine provele više u školi u proosjeku od mlađe 1957.1958.1959.1961,1962</a:t>
            </a:r>
            <a:endParaRPr lang="hr-B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6257162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54000"/>
            <a:ext cx="12103100" cy="5011949"/>
          </a:xfrm>
          <a:prstGeom prst="rect">
            <a:avLst/>
          </a:prstGeom>
          <a:noFill/>
        </p:spPr>
        <p:txBody>
          <a:bodyPr wrap="square" rtlCol="0">
            <a:spAutoFit/>
          </a:bodyPr>
          <a:lstStyle/>
          <a:p>
            <a:pPr algn="just">
              <a:lnSpc>
                <a:spcPct val="150000"/>
              </a:lnSpc>
            </a:pPr>
            <a:r>
              <a:rPr lang="hr-BA" sz="2400" dirty="0" smtClean="0">
                <a:latin typeface="Times New Roman" panose="02020603050405020304" pitchFamily="18" charset="0"/>
                <a:cs typeface="Times New Roman" panose="02020603050405020304" pitchFamily="18" charset="0"/>
              </a:rPr>
              <a:t>Ako želimo naučiti nešto  o nečemu prvoi moramo sakupiti odgovarajuće podatke.Navesti nekoliko primjera problema za čije rešenje nam treba sakupljanje odgovarajućih podataka.</a:t>
            </a:r>
          </a:p>
          <a:p>
            <a:pPr algn="just">
              <a:lnSpc>
                <a:spcPct val="150000"/>
              </a:lnSpc>
            </a:pPr>
            <a:endParaRPr lang="hr-BA" sz="2400" dirty="0">
              <a:latin typeface="Times New Roman" panose="02020603050405020304" pitchFamily="18" charset="0"/>
              <a:cs typeface="Times New Roman" panose="02020603050405020304" pitchFamily="18" charset="0"/>
            </a:endParaRPr>
          </a:p>
          <a:p>
            <a:pPr algn="just">
              <a:lnSpc>
                <a:spcPct val="150000"/>
              </a:lnSpc>
            </a:pPr>
            <a:r>
              <a:rPr lang="hr-BA" sz="2400" dirty="0" smtClean="0">
                <a:latin typeface="Times New Roman" panose="02020603050405020304" pitchFamily="18" charset="0"/>
                <a:cs typeface="Times New Roman" panose="02020603050405020304" pitchFamily="18" charset="0"/>
              </a:rPr>
              <a:t>Rj:</a:t>
            </a:r>
          </a:p>
          <a:p>
            <a:pPr algn="just">
              <a:lnSpc>
                <a:spcPct val="150000"/>
              </a:lnSpc>
            </a:pPr>
            <a:r>
              <a:rPr lang="hr-BA" sz="2400" dirty="0" smtClean="0">
                <a:latin typeface="Times New Roman" panose="02020603050405020304" pitchFamily="18" charset="0"/>
                <a:cs typeface="Times New Roman" panose="02020603050405020304" pitchFamily="18" charset="0"/>
              </a:rPr>
              <a:t>1.Trenutno stanje ekonomije</a:t>
            </a:r>
          </a:p>
          <a:p>
            <a:pPr algn="just">
              <a:lnSpc>
                <a:spcPct val="150000"/>
              </a:lnSpc>
            </a:pPr>
            <a:r>
              <a:rPr lang="hr-BA" sz="2400" dirty="0" smtClean="0">
                <a:latin typeface="Times New Roman" panose="02020603050405020304" pitchFamily="18" charset="0"/>
                <a:cs typeface="Times New Roman" panose="02020603050405020304" pitchFamily="18" charset="0"/>
              </a:rPr>
              <a:t>2.Procenat javnog mijenja o podršku određenog prjedloga</a:t>
            </a:r>
          </a:p>
          <a:p>
            <a:pPr algn="just">
              <a:lnSpc>
                <a:spcPct val="150000"/>
              </a:lnSpc>
            </a:pPr>
            <a:r>
              <a:rPr lang="hr-BA" sz="2400" dirty="0" smtClean="0">
                <a:latin typeface="Times New Roman" panose="02020603050405020304" pitchFamily="18" charset="0"/>
                <a:cs typeface="Times New Roman" panose="02020603050405020304" pitchFamily="18" charset="0"/>
              </a:rPr>
              <a:t>3.Prosječna potrošnja po kilometru novog automobila</a:t>
            </a:r>
          </a:p>
          <a:p>
            <a:pPr algn="just">
              <a:lnSpc>
                <a:spcPct val="150000"/>
              </a:lnSpc>
            </a:pPr>
            <a:r>
              <a:rPr lang="hr-BA" sz="2400" dirty="0" smtClean="0">
                <a:latin typeface="Times New Roman" panose="02020603050405020304" pitchFamily="18" charset="0"/>
                <a:cs typeface="Times New Roman" panose="02020603050405020304" pitchFamily="18" charset="0"/>
              </a:rPr>
              <a:t>4.Efikasnost novog lijeka</a:t>
            </a:r>
          </a:p>
          <a:p>
            <a:pPr algn="just">
              <a:lnSpc>
                <a:spcPct val="150000"/>
              </a:lnSpc>
            </a:pPr>
            <a:r>
              <a:rPr lang="hr-BA" sz="2400" dirty="0" smtClean="0">
                <a:latin typeface="Times New Roman" panose="02020603050405020304" pitchFamily="18" charset="0"/>
                <a:cs typeface="Times New Roman" panose="02020603050405020304" pitchFamily="18" charset="0"/>
              </a:rPr>
              <a:t>5.Korisnost novog načina učenja čitanja kod djece u osnovnoj školi.</a:t>
            </a:r>
            <a:endParaRPr lang="bs-Latn-B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5163277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8900" y="165100"/>
            <a:ext cx="12014200" cy="2308324"/>
          </a:xfrm>
          <a:prstGeom prst="rect">
            <a:avLst/>
          </a:prstGeom>
          <a:noFill/>
        </p:spPr>
        <p:txBody>
          <a:bodyPr wrap="square" rtlCol="0">
            <a:spAutoFit/>
          </a:bodyPr>
          <a:lstStyle/>
          <a:p>
            <a:r>
              <a:rPr lang="hr-BA" dirty="0" smtClean="0"/>
              <a:t>Sledeći podaci prikazuju procente odraslih osoba iz Bih ,podjeljeni po edukacijskim nivoima ,koji su konzumirali cigarete u godinama od 1999 do 2002.</a:t>
            </a:r>
          </a:p>
          <a:p>
            <a:endParaRPr lang="hr-BA" dirty="0"/>
          </a:p>
          <a:p>
            <a:r>
              <a:rPr lang="hr-BA" dirty="0" smtClean="0"/>
              <a:t>Tabela 2-Konzumiranje cigareta u Bih (% od svih odraslih osoba)</a:t>
            </a:r>
          </a:p>
          <a:p>
            <a:endParaRPr lang="hr-BA" dirty="0"/>
          </a:p>
          <a:p>
            <a:endParaRPr lang="hr-BA" dirty="0" smtClean="0"/>
          </a:p>
          <a:p>
            <a:endParaRPr lang="hr-BA" dirty="0"/>
          </a:p>
          <a:p>
            <a:endParaRPr lang="bs-Latn-BA" dirty="0"/>
          </a:p>
        </p:txBody>
      </p:sp>
      <p:graphicFrame>
        <p:nvGraphicFramePr>
          <p:cNvPr id="3" name="Table 2"/>
          <p:cNvGraphicFramePr>
            <a:graphicFrameLocks noGrp="1"/>
          </p:cNvGraphicFramePr>
          <p:nvPr>
            <p:extLst>
              <p:ext uri="{D42A27DB-BD31-4B8C-83A1-F6EECF244321}">
                <p14:modId xmlns:p14="http://schemas.microsoft.com/office/powerpoint/2010/main" xmlns="" val="3280014539"/>
              </p:ext>
            </p:extLst>
          </p:nvPr>
        </p:nvGraphicFramePr>
        <p:xfrm>
          <a:off x="344714" y="1398230"/>
          <a:ext cx="8128000" cy="4536440"/>
        </p:xfrm>
        <a:graphic>
          <a:graphicData uri="http://schemas.openxmlformats.org/drawingml/2006/table">
            <a:tbl>
              <a:tblPr firstRow="1" bandRow="1">
                <a:tableStyleId>{5C22544A-7EE6-4342-B048-85BDC9FD1C3A}</a:tableStyleId>
              </a:tblPr>
              <a:tblGrid>
                <a:gridCol w="8128000"/>
              </a:tblGrid>
              <a:tr h="370840">
                <a:tc>
                  <a:txBody>
                    <a:bodyPr/>
                    <a:lstStyle/>
                    <a:p>
                      <a:pPr algn="just">
                        <a:lnSpc>
                          <a:spcPct val="150000"/>
                        </a:lnSpc>
                      </a:pPr>
                      <a:r>
                        <a:rPr lang="hr-BA" dirty="0" smtClean="0">
                          <a:latin typeface="Times New Roman" panose="02020603050405020304" pitchFamily="18" charset="0"/>
                          <a:cs typeface="Times New Roman" panose="02020603050405020304" pitchFamily="18" charset="0"/>
                        </a:rPr>
                        <a:t>                                                                     1999   2000   2001    2002</a:t>
                      </a:r>
                      <a:endParaRPr lang="bs-Latn-BA" dirty="0">
                        <a:latin typeface="Times New Roman" panose="02020603050405020304" pitchFamily="18" charset="0"/>
                        <a:cs typeface="Times New Roman" panose="02020603050405020304" pitchFamily="18" charset="0"/>
                      </a:endParaRPr>
                    </a:p>
                  </a:txBody>
                  <a:tcPr/>
                </a:tc>
              </a:tr>
              <a:tr h="370840">
                <a:tc>
                  <a:txBody>
                    <a:bodyPr/>
                    <a:lstStyle/>
                    <a:p>
                      <a:pPr algn="just">
                        <a:lnSpc>
                          <a:spcPct val="150000"/>
                        </a:lnSpc>
                      </a:pPr>
                      <a:r>
                        <a:rPr lang="hr-BA" dirty="0" smtClean="0">
                          <a:latin typeface="Times New Roman" panose="02020603050405020304" pitchFamily="18" charset="0"/>
                          <a:cs typeface="Times New Roman" panose="02020603050405020304" pitchFamily="18" charset="0"/>
                        </a:rPr>
                        <a:t>Ukupno                                                           25,8     24,9    24,9       26</a:t>
                      </a:r>
                      <a:endParaRPr lang="bs-Latn-BA" dirty="0">
                        <a:latin typeface="Times New Roman" panose="02020603050405020304" pitchFamily="18" charset="0"/>
                        <a:cs typeface="Times New Roman" panose="02020603050405020304" pitchFamily="18" charset="0"/>
                      </a:endParaRPr>
                    </a:p>
                  </a:txBody>
                  <a:tcPr/>
                </a:tc>
              </a:tr>
              <a:tr h="370840">
                <a:tc>
                  <a:txBody>
                    <a:bodyPr/>
                    <a:lstStyle/>
                    <a:p>
                      <a:pPr algn="just">
                        <a:lnSpc>
                          <a:spcPct val="150000"/>
                        </a:lnSpc>
                      </a:pPr>
                      <a:r>
                        <a:rPr lang="hr-BA" dirty="0" smtClean="0">
                          <a:latin typeface="Times New Roman" panose="02020603050405020304" pitchFamily="18" charset="0"/>
                          <a:cs typeface="Times New Roman" panose="02020603050405020304" pitchFamily="18" charset="0"/>
                        </a:rPr>
                        <a:t>Spol</a:t>
                      </a:r>
                    </a:p>
                  </a:txBody>
                  <a:tcPr/>
                </a:tc>
              </a:tr>
              <a:tr h="370840">
                <a:tc>
                  <a:txBody>
                    <a:bodyPr/>
                    <a:lstStyle/>
                    <a:p>
                      <a:pPr algn="just">
                        <a:lnSpc>
                          <a:spcPct val="150000"/>
                        </a:lnSpc>
                      </a:pPr>
                      <a:r>
                        <a:rPr lang="hr-BA" dirty="0" smtClean="0">
                          <a:latin typeface="Times New Roman" panose="02020603050405020304" pitchFamily="18" charset="0"/>
                          <a:cs typeface="Times New Roman" panose="02020603050405020304" pitchFamily="18" charset="0"/>
                        </a:rPr>
                        <a:t>Muskarac                                                          28,3     26,9    27,1    28,7</a:t>
                      </a:r>
                    </a:p>
                  </a:txBody>
                  <a:tcPr/>
                </a:tc>
              </a:tr>
              <a:tr h="370840">
                <a:tc>
                  <a:txBody>
                    <a:bodyPr/>
                    <a:lstStyle/>
                    <a:p>
                      <a:pPr algn="just">
                        <a:lnSpc>
                          <a:spcPct val="150000"/>
                        </a:lnSpc>
                      </a:pPr>
                      <a:r>
                        <a:rPr lang="hr-BA" dirty="0" smtClean="0">
                          <a:latin typeface="Times New Roman" panose="02020603050405020304" pitchFamily="18" charset="0"/>
                          <a:cs typeface="Times New Roman" panose="02020603050405020304" pitchFamily="18" charset="0"/>
                        </a:rPr>
                        <a:t>Žena                                                                 23,4</a:t>
                      </a:r>
                      <a:r>
                        <a:rPr lang="hr-BA" baseline="0" dirty="0" smtClean="0">
                          <a:latin typeface="Times New Roman" panose="02020603050405020304" pitchFamily="18" charset="0"/>
                          <a:cs typeface="Times New Roman" panose="02020603050405020304" pitchFamily="18" charset="0"/>
                        </a:rPr>
                        <a:t>     23,1    23,0    23,4</a:t>
                      </a:r>
                      <a:endParaRPr lang="bs-Latn-BA" dirty="0">
                        <a:latin typeface="Times New Roman" panose="02020603050405020304" pitchFamily="18" charset="0"/>
                        <a:cs typeface="Times New Roman" panose="02020603050405020304" pitchFamily="18" charset="0"/>
                      </a:endParaRPr>
                    </a:p>
                  </a:txBody>
                  <a:tcPr/>
                </a:tc>
              </a:tr>
              <a:tr h="370840">
                <a:tc>
                  <a:txBody>
                    <a:bodyPr/>
                    <a:lstStyle/>
                    <a:p>
                      <a:pPr algn="just">
                        <a:lnSpc>
                          <a:spcPct val="150000"/>
                        </a:lnSpc>
                      </a:pPr>
                      <a:r>
                        <a:rPr lang="hr-BA" dirty="0" smtClean="0">
                          <a:latin typeface="Times New Roman" panose="02020603050405020304" pitchFamily="18" charset="0"/>
                          <a:cs typeface="Times New Roman" panose="02020603050405020304" pitchFamily="18" charset="0"/>
                        </a:rPr>
                        <a:t>Edukacija </a:t>
                      </a:r>
                      <a:endParaRPr lang="bs-Latn-BA" dirty="0">
                        <a:latin typeface="Times New Roman" panose="02020603050405020304" pitchFamily="18" charset="0"/>
                        <a:cs typeface="Times New Roman" panose="02020603050405020304" pitchFamily="18" charset="0"/>
                      </a:endParaRPr>
                    </a:p>
                  </a:txBody>
                  <a:tcPr/>
                </a:tc>
              </a:tr>
              <a:tr h="370840">
                <a:tc>
                  <a:txBody>
                    <a:bodyPr/>
                    <a:lstStyle/>
                    <a:p>
                      <a:pPr algn="just">
                        <a:lnSpc>
                          <a:spcPct val="150000"/>
                        </a:lnSpc>
                      </a:pPr>
                      <a:r>
                        <a:rPr lang="hr-BA" dirty="0" smtClean="0">
                          <a:latin typeface="Times New Roman" panose="02020603050405020304" pitchFamily="18" charset="0"/>
                          <a:cs typeface="Times New Roman" panose="02020603050405020304" pitchFamily="18" charset="0"/>
                        </a:rPr>
                        <a:t>Nezavršena srednja škola                                   39,9      32,4    33,8     35,2</a:t>
                      </a:r>
                    </a:p>
                  </a:txBody>
                  <a:tcPr/>
                </a:tc>
              </a:tr>
              <a:tr h="370840">
                <a:tc>
                  <a:txBody>
                    <a:bodyPr/>
                    <a:lstStyle/>
                    <a:p>
                      <a:pPr algn="just">
                        <a:lnSpc>
                          <a:spcPct val="150000"/>
                        </a:lnSpc>
                      </a:pPr>
                      <a:r>
                        <a:rPr lang="hr-BA" dirty="0" smtClean="0">
                          <a:latin typeface="Times New Roman" panose="02020603050405020304" pitchFamily="18" charset="0"/>
                          <a:cs typeface="Times New Roman" panose="02020603050405020304" pitchFamily="18" charset="0"/>
                        </a:rPr>
                        <a:t>Srednja škola                                                     36,4      31,1    32,1</a:t>
                      </a:r>
                      <a:r>
                        <a:rPr lang="hr-BA" baseline="0" dirty="0" smtClean="0">
                          <a:latin typeface="Times New Roman" panose="02020603050405020304" pitchFamily="18" charset="0"/>
                          <a:cs typeface="Times New Roman" panose="02020603050405020304" pitchFamily="18" charset="0"/>
                        </a:rPr>
                        <a:t>     32,3</a:t>
                      </a:r>
                      <a:endParaRPr lang="bs-Latn-BA" dirty="0">
                        <a:latin typeface="Times New Roman" panose="02020603050405020304" pitchFamily="18" charset="0"/>
                        <a:cs typeface="Times New Roman" panose="02020603050405020304" pitchFamily="18" charset="0"/>
                      </a:endParaRPr>
                    </a:p>
                  </a:txBody>
                  <a:tcPr/>
                </a:tc>
              </a:tr>
              <a:tr h="370840">
                <a:tc>
                  <a:txBody>
                    <a:bodyPr/>
                    <a:lstStyle/>
                    <a:p>
                      <a:pPr algn="just">
                        <a:lnSpc>
                          <a:spcPct val="150000"/>
                        </a:lnSpc>
                      </a:pPr>
                      <a:r>
                        <a:rPr lang="hr-BA" dirty="0" smtClean="0">
                          <a:latin typeface="Times New Roman" panose="02020603050405020304" pitchFamily="18" charset="0"/>
                          <a:cs typeface="Times New Roman" panose="02020603050405020304" pitchFamily="18" charset="0"/>
                        </a:rPr>
                        <a:t>Viša</a:t>
                      </a:r>
                      <a:r>
                        <a:rPr lang="hr-BA" baseline="0" dirty="0" smtClean="0">
                          <a:latin typeface="Times New Roman" panose="02020603050405020304" pitchFamily="18" charset="0"/>
                          <a:cs typeface="Times New Roman" panose="02020603050405020304" pitchFamily="18" charset="0"/>
                        </a:rPr>
                        <a:t> škola                                                           32,5       27</a:t>
                      </a:r>
                      <a:r>
                        <a:rPr lang="bs-Latn-BA" baseline="0" dirty="0" smtClean="0">
                          <a:latin typeface="Times New Roman" panose="02020603050405020304" pitchFamily="18" charset="0"/>
                          <a:cs typeface="Times New Roman" panose="02020603050405020304" pitchFamily="18" charset="0"/>
                        </a:rPr>
                        <a:t>,7   26,7     29,0</a:t>
                      </a:r>
                      <a:endParaRPr lang="hr-BA" baseline="0" dirty="0" smtClean="0">
                        <a:latin typeface="Times New Roman" panose="02020603050405020304" pitchFamily="18" charset="0"/>
                        <a:cs typeface="Times New Roman" panose="02020603050405020304" pitchFamily="18" charset="0"/>
                      </a:endParaRPr>
                    </a:p>
                  </a:txBody>
                  <a:tcPr/>
                </a:tc>
              </a:tr>
              <a:tr h="370840">
                <a:tc>
                  <a:txBody>
                    <a:bodyPr/>
                    <a:lstStyle/>
                    <a:p>
                      <a:pPr algn="just">
                        <a:lnSpc>
                          <a:spcPct val="150000"/>
                        </a:lnSpc>
                      </a:pPr>
                      <a:r>
                        <a:rPr lang="hr-BA" dirty="0" smtClean="0">
                          <a:latin typeface="Times New Roman" panose="02020603050405020304" pitchFamily="18" charset="0"/>
                          <a:cs typeface="Times New Roman" panose="02020603050405020304" pitchFamily="18" charset="0"/>
                        </a:rPr>
                        <a:t>Fakultet                                                              18,2      </a:t>
                      </a:r>
                      <a:r>
                        <a:rPr lang="hr-BA" baseline="0" dirty="0" smtClean="0">
                          <a:latin typeface="Times New Roman" panose="02020603050405020304" pitchFamily="18" charset="0"/>
                          <a:cs typeface="Times New Roman" panose="02020603050405020304" pitchFamily="18" charset="0"/>
                        </a:rPr>
                        <a:t> </a:t>
                      </a:r>
                      <a:r>
                        <a:rPr lang="hr-BA" dirty="0" smtClean="0">
                          <a:latin typeface="Times New Roman" panose="02020603050405020304" pitchFamily="18" charset="0"/>
                          <a:cs typeface="Times New Roman" panose="02020603050405020304" pitchFamily="18" charset="0"/>
                        </a:rPr>
                        <a:t>13,9  13,8</a:t>
                      </a:r>
                      <a:r>
                        <a:rPr lang="hr-BA" baseline="0" dirty="0" smtClean="0">
                          <a:latin typeface="Times New Roman" panose="02020603050405020304" pitchFamily="18" charset="0"/>
                          <a:cs typeface="Times New Roman" panose="02020603050405020304" pitchFamily="18" charset="0"/>
                        </a:rPr>
                        <a:t>     14,5</a:t>
                      </a:r>
                      <a:endParaRPr lang="bs-Latn-BA"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xmlns="" val="1436089063"/>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235</TotalTime>
  <Words>2325</Words>
  <Application>Microsoft Office PowerPoint</Application>
  <PresentationFormat>Custom</PresentationFormat>
  <Paragraphs>244</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Facet</vt:lpstr>
      <vt:lpstr>Vjerovatnoća i statistika</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ZADACI ZA VJEŽBU</vt:lpstr>
      <vt:lpstr>Slide 27</vt:lpstr>
      <vt:lpstr>Slide 28</vt:lpstr>
      <vt:lpstr>Slide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Vjerovatnoća i statistika</dc:title>
  <dc:creator>PC Designer Designer</dc:creator>
  <cp:lastModifiedBy>Lida</cp:lastModifiedBy>
  <cp:revision>39</cp:revision>
  <dcterms:created xsi:type="dcterms:W3CDTF">2015-02-25T13:09:35Z</dcterms:created>
  <dcterms:modified xsi:type="dcterms:W3CDTF">2015-03-07T01:13:39Z</dcterms:modified>
</cp:coreProperties>
</file>