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92" d="100"/>
          <a:sy n="92" d="100"/>
        </p:scale>
        <p:origin x="25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2B94894-BA52-44F5-92D4-8EB47A8999C0}" type="datetimeFigureOut">
              <a:rPr lang="bs-Latn-BA" smtClean="0"/>
              <a:t>23.3.2015</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D662BFFE-AA1D-4575-A8BB-22C9AA44D146}" type="slidenum">
              <a:rPr lang="bs-Latn-BA" smtClean="0"/>
              <a:t>‹#›</a:t>
            </a:fld>
            <a:endParaRPr lang="bs-Latn-BA"/>
          </a:p>
        </p:txBody>
      </p:sp>
    </p:spTree>
    <p:extLst>
      <p:ext uri="{BB962C8B-B14F-4D97-AF65-F5344CB8AC3E}">
        <p14:creationId xmlns:p14="http://schemas.microsoft.com/office/powerpoint/2010/main" val="1227634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B94894-BA52-44F5-92D4-8EB47A8999C0}" type="datetimeFigureOut">
              <a:rPr lang="bs-Latn-BA" smtClean="0"/>
              <a:t>23.3.2015</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D662BFFE-AA1D-4575-A8BB-22C9AA44D146}" type="slidenum">
              <a:rPr lang="bs-Latn-BA" smtClean="0"/>
              <a:t>‹#›</a:t>
            </a:fld>
            <a:endParaRPr lang="bs-Latn-BA"/>
          </a:p>
        </p:txBody>
      </p:sp>
    </p:spTree>
    <p:extLst>
      <p:ext uri="{BB962C8B-B14F-4D97-AF65-F5344CB8AC3E}">
        <p14:creationId xmlns:p14="http://schemas.microsoft.com/office/powerpoint/2010/main" val="592139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B94894-BA52-44F5-92D4-8EB47A8999C0}" type="datetimeFigureOut">
              <a:rPr lang="bs-Latn-BA" smtClean="0"/>
              <a:t>23.3.2015</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D662BFFE-AA1D-4575-A8BB-22C9AA44D146}" type="slidenum">
              <a:rPr lang="bs-Latn-BA" smtClean="0"/>
              <a:t>‹#›</a:t>
            </a:fld>
            <a:endParaRPr lang="bs-Latn-BA"/>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1376704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B94894-BA52-44F5-92D4-8EB47A8999C0}" type="datetimeFigureOut">
              <a:rPr lang="bs-Latn-BA" smtClean="0"/>
              <a:t>23.3.2015</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D662BFFE-AA1D-4575-A8BB-22C9AA44D146}" type="slidenum">
              <a:rPr lang="bs-Latn-BA" smtClean="0"/>
              <a:t>‹#›</a:t>
            </a:fld>
            <a:endParaRPr lang="bs-Latn-BA"/>
          </a:p>
        </p:txBody>
      </p:sp>
    </p:spTree>
    <p:extLst>
      <p:ext uri="{BB962C8B-B14F-4D97-AF65-F5344CB8AC3E}">
        <p14:creationId xmlns:p14="http://schemas.microsoft.com/office/powerpoint/2010/main" val="36425553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B94894-BA52-44F5-92D4-8EB47A8999C0}" type="datetimeFigureOut">
              <a:rPr lang="bs-Latn-BA" smtClean="0"/>
              <a:t>23.3.2015</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D662BFFE-AA1D-4575-A8BB-22C9AA44D146}" type="slidenum">
              <a:rPr lang="bs-Latn-BA" smtClean="0"/>
              <a:t>‹#›</a:t>
            </a:fld>
            <a:endParaRPr lang="bs-Latn-B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360859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B94894-BA52-44F5-92D4-8EB47A8999C0}" type="datetimeFigureOut">
              <a:rPr lang="bs-Latn-BA" smtClean="0"/>
              <a:t>23.3.2015</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D662BFFE-AA1D-4575-A8BB-22C9AA44D146}" type="slidenum">
              <a:rPr lang="bs-Latn-BA" smtClean="0"/>
              <a:t>‹#›</a:t>
            </a:fld>
            <a:endParaRPr lang="bs-Latn-BA"/>
          </a:p>
        </p:txBody>
      </p:sp>
    </p:spTree>
    <p:extLst>
      <p:ext uri="{BB962C8B-B14F-4D97-AF65-F5344CB8AC3E}">
        <p14:creationId xmlns:p14="http://schemas.microsoft.com/office/powerpoint/2010/main" val="7154739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2B94894-BA52-44F5-92D4-8EB47A8999C0}" type="datetimeFigureOut">
              <a:rPr lang="bs-Latn-BA" smtClean="0"/>
              <a:t>23.3.2015</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D662BFFE-AA1D-4575-A8BB-22C9AA44D146}" type="slidenum">
              <a:rPr lang="bs-Latn-BA" smtClean="0"/>
              <a:t>‹#›</a:t>
            </a:fld>
            <a:endParaRPr lang="bs-Latn-BA"/>
          </a:p>
        </p:txBody>
      </p:sp>
    </p:spTree>
    <p:extLst>
      <p:ext uri="{BB962C8B-B14F-4D97-AF65-F5344CB8AC3E}">
        <p14:creationId xmlns:p14="http://schemas.microsoft.com/office/powerpoint/2010/main" val="729929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2B94894-BA52-44F5-92D4-8EB47A8999C0}" type="datetimeFigureOut">
              <a:rPr lang="bs-Latn-BA" smtClean="0"/>
              <a:t>23.3.2015</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D662BFFE-AA1D-4575-A8BB-22C9AA44D146}" type="slidenum">
              <a:rPr lang="bs-Latn-BA" smtClean="0"/>
              <a:t>‹#›</a:t>
            </a:fld>
            <a:endParaRPr lang="bs-Latn-BA"/>
          </a:p>
        </p:txBody>
      </p:sp>
    </p:spTree>
    <p:extLst>
      <p:ext uri="{BB962C8B-B14F-4D97-AF65-F5344CB8AC3E}">
        <p14:creationId xmlns:p14="http://schemas.microsoft.com/office/powerpoint/2010/main" val="1408872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2B94894-BA52-44F5-92D4-8EB47A8999C0}" type="datetimeFigureOut">
              <a:rPr lang="bs-Latn-BA" smtClean="0"/>
              <a:t>23.3.2015</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D662BFFE-AA1D-4575-A8BB-22C9AA44D146}" type="slidenum">
              <a:rPr lang="bs-Latn-BA" smtClean="0"/>
              <a:t>‹#›</a:t>
            </a:fld>
            <a:endParaRPr lang="bs-Latn-BA"/>
          </a:p>
        </p:txBody>
      </p:sp>
    </p:spTree>
    <p:extLst>
      <p:ext uri="{BB962C8B-B14F-4D97-AF65-F5344CB8AC3E}">
        <p14:creationId xmlns:p14="http://schemas.microsoft.com/office/powerpoint/2010/main" val="2856280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B94894-BA52-44F5-92D4-8EB47A8999C0}" type="datetimeFigureOut">
              <a:rPr lang="bs-Latn-BA" smtClean="0"/>
              <a:t>23.3.2015</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D662BFFE-AA1D-4575-A8BB-22C9AA44D146}" type="slidenum">
              <a:rPr lang="bs-Latn-BA" smtClean="0"/>
              <a:t>‹#›</a:t>
            </a:fld>
            <a:endParaRPr lang="bs-Latn-BA"/>
          </a:p>
        </p:txBody>
      </p:sp>
    </p:spTree>
    <p:extLst>
      <p:ext uri="{BB962C8B-B14F-4D97-AF65-F5344CB8AC3E}">
        <p14:creationId xmlns:p14="http://schemas.microsoft.com/office/powerpoint/2010/main" val="2829284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2B94894-BA52-44F5-92D4-8EB47A8999C0}" type="datetimeFigureOut">
              <a:rPr lang="bs-Latn-BA" smtClean="0"/>
              <a:t>23.3.2015</a:t>
            </a:fld>
            <a:endParaRPr lang="bs-Latn-BA"/>
          </a:p>
        </p:txBody>
      </p:sp>
      <p:sp>
        <p:nvSpPr>
          <p:cNvPr id="6" name="Footer Placeholder 5"/>
          <p:cNvSpPr>
            <a:spLocks noGrp="1"/>
          </p:cNvSpPr>
          <p:nvPr>
            <p:ph type="ftr" sz="quarter" idx="11"/>
          </p:nvPr>
        </p:nvSpPr>
        <p:spPr/>
        <p:txBody>
          <a:bodyPr/>
          <a:lstStyle/>
          <a:p>
            <a:endParaRPr lang="bs-Latn-BA"/>
          </a:p>
        </p:txBody>
      </p:sp>
      <p:sp>
        <p:nvSpPr>
          <p:cNvPr id="7" name="Slide Number Placeholder 6"/>
          <p:cNvSpPr>
            <a:spLocks noGrp="1"/>
          </p:cNvSpPr>
          <p:nvPr>
            <p:ph type="sldNum" sz="quarter" idx="12"/>
          </p:nvPr>
        </p:nvSpPr>
        <p:spPr/>
        <p:txBody>
          <a:bodyPr/>
          <a:lstStyle/>
          <a:p>
            <a:fld id="{D662BFFE-AA1D-4575-A8BB-22C9AA44D146}" type="slidenum">
              <a:rPr lang="bs-Latn-BA" smtClean="0"/>
              <a:t>‹#›</a:t>
            </a:fld>
            <a:endParaRPr lang="bs-Latn-BA"/>
          </a:p>
        </p:txBody>
      </p:sp>
    </p:spTree>
    <p:extLst>
      <p:ext uri="{BB962C8B-B14F-4D97-AF65-F5344CB8AC3E}">
        <p14:creationId xmlns:p14="http://schemas.microsoft.com/office/powerpoint/2010/main" val="1305103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2B94894-BA52-44F5-92D4-8EB47A8999C0}" type="datetimeFigureOut">
              <a:rPr lang="bs-Latn-BA" smtClean="0"/>
              <a:t>23.3.2015</a:t>
            </a:fld>
            <a:endParaRPr lang="bs-Latn-BA"/>
          </a:p>
        </p:txBody>
      </p:sp>
      <p:sp>
        <p:nvSpPr>
          <p:cNvPr id="8" name="Footer Placeholder 7"/>
          <p:cNvSpPr>
            <a:spLocks noGrp="1"/>
          </p:cNvSpPr>
          <p:nvPr>
            <p:ph type="ftr" sz="quarter" idx="11"/>
          </p:nvPr>
        </p:nvSpPr>
        <p:spPr/>
        <p:txBody>
          <a:bodyPr/>
          <a:lstStyle/>
          <a:p>
            <a:endParaRPr lang="bs-Latn-BA"/>
          </a:p>
        </p:txBody>
      </p:sp>
      <p:sp>
        <p:nvSpPr>
          <p:cNvPr id="9" name="Slide Number Placeholder 8"/>
          <p:cNvSpPr>
            <a:spLocks noGrp="1"/>
          </p:cNvSpPr>
          <p:nvPr>
            <p:ph type="sldNum" sz="quarter" idx="12"/>
          </p:nvPr>
        </p:nvSpPr>
        <p:spPr/>
        <p:txBody>
          <a:bodyPr/>
          <a:lstStyle/>
          <a:p>
            <a:fld id="{D662BFFE-AA1D-4575-A8BB-22C9AA44D146}" type="slidenum">
              <a:rPr lang="bs-Latn-BA" smtClean="0"/>
              <a:t>‹#›</a:t>
            </a:fld>
            <a:endParaRPr lang="bs-Latn-BA"/>
          </a:p>
        </p:txBody>
      </p:sp>
    </p:spTree>
    <p:extLst>
      <p:ext uri="{BB962C8B-B14F-4D97-AF65-F5344CB8AC3E}">
        <p14:creationId xmlns:p14="http://schemas.microsoft.com/office/powerpoint/2010/main" val="2975663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2B94894-BA52-44F5-92D4-8EB47A8999C0}" type="datetimeFigureOut">
              <a:rPr lang="bs-Latn-BA" smtClean="0"/>
              <a:t>23.3.2015</a:t>
            </a:fld>
            <a:endParaRPr lang="bs-Latn-BA"/>
          </a:p>
        </p:txBody>
      </p:sp>
      <p:sp>
        <p:nvSpPr>
          <p:cNvPr id="4" name="Footer Placeholder 3"/>
          <p:cNvSpPr>
            <a:spLocks noGrp="1"/>
          </p:cNvSpPr>
          <p:nvPr>
            <p:ph type="ftr" sz="quarter" idx="11"/>
          </p:nvPr>
        </p:nvSpPr>
        <p:spPr/>
        <p:txBody>
          <a:bodyPr/>
          <a:lstStyle/>
          <a:p>
            <a:endParaRPr lang="bs-Latn-BA"/>
          </a:p>
        </p:txBody>
      </p:sp>
      <p:sp>
        <p:nvSpPr>
          <p:cNvPr id="5" name="Slide Number Placeholder 4"/>
          <p:cNvSpPr>
            <a:spLocks noGrp="1"/>
          </p:cNvSpPr>
          <p:nvPr>
            <p:ph type="sldNum" sz="quarter" idx="12"/>
          </p:nvPr>
        </p:nvSpPr>
        <p:spPr/>
        <p:txBody>
          <a:bodyPr/>
          <a:lstStyle/>
          <a:p>
            <a:fld id="{D662BFFE-AA1D-4575-A8BB-22C9AA44D146}" type="slidenum">
              <a:rPr lang="bs-Latn-BA" smtClean="0"/>
              <a:t>‹#›</a:t>
            </a:fld>
            <a:endParaRPr lang="bs-Latn-BA"/>
          </a:p>
        </p:txBody>
      </p:sp>
    </p:spTree>
    <p:extLst>
      <p:ext uri="{BB962C8B-B14F-4D97-AF65-F5344CB8AC3E}">
        <p14:creationId xmlns:p14="http://schemas.microsoft.com/office/powerpoint/2010/main" val="1114935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B94894-BA52-44F5-92D4-8EB47A8999C0}" type="datetimeFigureOut">
              <a:rPr lang="bs-Latn-BA" smtClean="0"/>
              <a:t>23.3.2015</a:t>
            </a:fld>
            <a:endParaRPr lang="bs-Latn-BA"/>
          </a:p>
        </p:txBody>
      </p:sp>
      <p:sp>
        <p:nvSpPr>
          <p:cNvPr id="3" name="Footer Placeholder 2"/>
          <p:cNvSpPr>
            <a:spLocks noGrp="1"/>
          </p:cNvSpPr>
          <p:nvPr>
            <p:ph type="ftr" sz="quarter" idx="11"/>
          </p:nvPr>
        </p:nvSpPr>
        <p:spPr/>
        <p:txBody>
          <a:bodyPr/>
          <a:lstStyle/>
          <a:p>
            <a:endParaRPr lang="bs-Latn-BA"/>
          </a:p>
        </p:txBody>
      </p:sp>
      <p:sp>
        <p:nvSpPr>
          <p:cNvPr id="4" name="Slide Number Placeholder 3"/>
          <p:cNvSpPr>
            <a:spLocks noGrp="1"/>
          </p:cNvSpPr>
          <p:nvPr>
            <p:ph type="sldNum" sz="quarter" idx="12"/>
          </p:nvPr>
        </p:nvSpPr>
        <p:spPr/>
        <p:txBody>
          <a:bodyPr/>
          <a:lstStyle/>
          <a:p>
            <a:fld id="{D662BFFE-AA1D-4575-A8BB-22C9AA44D146}" type="slidenum">
              <a:rPr lang="bs-Latn-BA" smtClean="0"/>
              <a:t>‹#›</a:t>
            </a:fld>
            <a:endParaRPr lang="bs-Latn-BA"/>
          </a:p>
        </p:txBody>
      </p:sp>
    </p:spTree>
    <p:extLst>
      <p:ext uri="{BB962C8B-B14F-4D97-AF65-F5344CB8AC3E}">
        <p14:creationId xmlns:p14="http://schemas.microsoft.com/office/powerpoint/2010/main" val="2259986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B94894-BA52-44F5-92D4-8EB47A8999C0}" type="datetimeFigureOut">
              <a:rPr lang="bs-Latn-BA" smtClean="0"/>
              <a:t>23.3.2015</a:t>
            </a:fld>
            <a:endParaRPr lang="bs-Latn-BA"/>
          </a:p>
        </p:txBody>
      </p:sp>
      <p:sp>
        <p:nvSpPr>
          <p:cNvPr id="6" name="Footer Placeholder 5"/>
          <p:cNvSpPr>
            <a:spLocks noGrp="1"/>
          </p:cNvSpPr>
          <p:nvPr>
            <p:ph type="ftr" sz="quarter" idx="11"/>
          </p:nvPr>
        </p:nvSpPr>
        <p:spPr/>
        <p:txBody>
          <a:bodyPr/>
          <a:lstStyle/>
          <a:p>
            <a:endParaRPr lang="bs-Latn-BA"/>
          </a:p>
        </p:txBody>
      </p:sp>
      <p:sp>
        <p:nvSpPr>
          <p:cNvPr id="7" name="Slide Number Placeholder 6"/>
          <p:cNvSpPr>
            <a:spLocks noGrp="1"/>
          </p:cNvSpPr>
          <p:nvPr>
            <p:ph type="sldNum" sz="quarter" idx="12"/>
          </p:nvPr>
        </p:nvSpPr>
        <p:spPr/>
        <p:txBody>
          <a:bodyPr/>
          <a:lstStyle/>
          <a:p>
            <a:fld id="{D662BFFE-AA1D-4575-A8BB-22C9AA44D146}" type="slidenum">
              <a:rPr lang="bs-Latn-BA" smtClean="0"/>
              <a:t>‹#›</a:t>
            </a:fld>
            <a:endParaRPr lang="bs-Latn-BA"/>
          </a:p>
        </p:txBody>
      </p:sp>
    </p:spTree>
    <p:extLst>
      <p:ext uri="{BB962C8B-B14F-4D97-AF65-F5344CB8AC3E}">
        <p14:creationId xmlns:p14="http://schemas.microsoft.com/office/powerpoint/2010/main" val="39866310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B94894-BA52-44F5-92D4-8EB47A8999C0}" type="datetimeFigureOut">
              <a:rPr lang="bs-Latn-BA" smtClean="0"/>
              <a:t>23.3.2015</a:t>
            </a:fld>
            <a:endParaRPr lang="bs-Latn-BA"/>
          </a:p>
        </p:txBody>
      </p:sp>
      <p:sp>
        <p:nvSpPr>
          <p:cNvPr id="6" name="Footer Placeholder 5"/>
          <p:cNvSpPr>
            <a:spLocks noGrp="1"/>
          </p:cNvSpPr>
          <p:nvPr>
            <p:ph type="ftr" sz="quarter" idx="11"/>
          </p:nvPr>
        </p:nvSpPr>
        <p:spPr/>
        <p:txBody>
          <a:bodyPr/>
          <a:lstStyle/>
          <a:p>
            <a:endParaRPr lang="bs-Latn-BA"/>
          </a:p>
        </p:txBody>
      </p:sp>
      <p:sp>
        <p:nvSpPr>
          <p:cNvPr id="7" name="Slide Number Placeholder 6"/>
          <p:cNvSpPr>
            <a:spLocks noGrp="1"/>
          </p:cNvSpPr>
          <p:nvPr>
            <p:ph type="sldNum" sz="quarter" idx="12"/>
          </p:nvPr>
        </p:nvSpPr>
        <p:spPr/>
        <p:txBody>
          <a:bodyPr/>
          <a:lstStyle/>
          <a:p>
            <a:fld id="{D662BFFE-AA1D-4575-A8BB-22C9AA44D146}" type="slidenum">
              <a:rPr lang="bs-Latn-BA" smtClean="0"/>
              <a:t>‹#›</a:t>
            </a:fld>
            <a:endParaRPr lang="bs-Latn-BA"/>
          </a:p>
        </p:txBody>
      </p:sp>
    </p:spTree>
    <p:extLst>
      <p:ext uri="{BB962C8B-B14F-4D97-AF65-F5344CB8AC3E}">
        <p14:creationId xmlns:p14="http://schemas.microsoft.com/office/powerpoint/2010/main" val="2473327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2B94894-BA52-44F5-92D4-8EB47A8999C0}" type="datetimeFigureOut">
              <a:rPr lang="bs-Latn-BA" smtClean="0"/>
              <a:t>23.3.2015</a:t>
            </a:fld>
            <a:endParaRPr lang="bs-Latn-B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bs-Latn-B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662BFFE-AA1D-4575-A8BB-22C9AA44D146}" type="slidenum">
              <a:rPr lang="bs-Latn-BA" smtClean="0"/>
              <a:t>‹#›</a:t>
            </a:fld>
            <a:endParaRPr lang="bs-Latn-BA"/>
          </a:p>
        </p:txBody>
      </p:sp>
    </p:spTree>
    <p:extLst>
      <p:ext uri="{BB962C8B-B14F-4D97-AF65-F5344CB8AC3E}">
        <p14:creationId xmlns:p14="http://schemas.microsoft.com/office/powerpoint/2010/main" val="1349789906"/>
      </p:ext>
    </p:extLst>
  </p:cSld>
  <p:clrMap bg1="lt1" tx1="dk1" bg2="lt2" tx2="dk2" accent1="accent1" accent2="accent2" accent3="accent3" accent4="accent4" accent5="accent5" accent6="accent6" hlink="hlink" folHlink="folHlink"/>
  <p:sldLayoutIdLst>
    <p:sldLayoutId id="2147483873" r:id="rId1"/>
    <p:sldLayoutId id="2147483874" r:id="rId2"/>
    <p:sldLayoutId id="2147483875" r:id="rId3"/>
    <p:sldLayoutId id="2147483876" r:id="rId4"/>
    <p:sldLayoutId id="2147483877" r:id="rId5"/>
    <p:sldLayoutId id="2147483878" r:id="rId6"/>
    <p:sldLayoutId id="2147483879" r:id="rId7"/>
    <p:sldLayoutId id="2147483880" r:id="rId8"/>
    <p:sldLayoutId id="2147483881" r:id="rId9"/>
    <p:sldLayoutId id="2147483882" r:id="rId10"/>
    <p:sldLayoutId id="2147483883" r:id="rId11"/>
    <p:sldLayoutId id="2147483884" r:id="rId12"/>
    <p:sldLayoutId id="2147483885" r:id="rId13"/>
    <p:sldLayoutId id="2147483886" r:id="rId14"/>
    <p:sldLayoutId id="2147483887" r:id="rId15"/>
    <p:sldLayoutId id="21474838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BA" dirty="0" smtClean="0"/>
              <a:t>Predavanje 3</a:t>
            </a:r>
            <a:endParaRPr lang="bs-Latn-BA" dirty="0"/>
          </a:p>
        </p:txBody>
      </p:sp>
      <p:sp>
        <p:nvSpPr>
          <p:cNvPr id="3" name="Subtitle 2"/>
          <p:cNvSpPr>
            <a:spLocks noGrp="1"/>
          </p:cNvSpPr>
          <p:nvPr>
            <p:ph type="subTitle" idx="1"/>
          </p:nvPr>
        </p:nvSpPr>
        <p:spPr/>
        <p:txBody>
          <a:bodyPr>
            <a:normAutofit lnSpcReduction="10000"/>
          </a:bodyPr>
          <a:lstStyle/>
          <a:p>
            <a:r>
              <a:rPr lang="hr-BA" dirty="0" smtClean="0"/>
              <a:t>Korištenje statistike za sumiranje podataka</a:t>
            </a:r>
          </a:p>
          <a:p>
            <a:endParaRPr lang="hr-BA" dirty="0"/>
          </a:p>
          <a:p>
            <a:r>
              <a:rPr lang="hr-BA" dirty="0" smtClean="0"/>
              <a:t>Prof.dr.Sead Rešić,van.prof</a:t>
            </a:r>
          </a:p>
        </p:txBody>
      </p:sp>
    </p:spTree>
    <p:extLst>
      <p:ext uri="{BB962C8B-B14F-4D97-AF65-F5344CB8AC3E}">
        <p14:creationId xmlns:p14="http://schemas.microsoft.com/office/powerpoint/2010/main" val="15067575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pPr>
              <a:lnSpc>
                <a:spcPct val="150000"/>
              </a:lnSpc>
            </a:pPr>
            <a:r>
              <a:rPr lang="hr-BA" dirty="0" smtClean="0">
                <a:latin typeface="Times New Roman" panose="02020603050405020304" pitchFamily="18" charset="0"/>
                <a:cs typeface="Times New Roman" panose="02020603050405020304" pitchFamily="18" charset="0"/>
              </a:rPr>
              <a:t>Vidimo d aje sredina uzorka x ustvari prosečna težina skupa različitih vrednosti.</a:t>
            </a:r>
          </a:p>
          <a:p>
            <a:pPr>
              <a:lnSpc>
                <a:spcPct val="150000"/>
              </a:lnSpc>
            </a:pPr>
            <a:r>
              <a:rPr lang="hr-BA" dirty="0" smtClean="0">
                <a:latin typeface="Times New Roman" panose="02020603050405020304" pitchFamily="18" charset="0"/>
                <a:cs typeface="Times New Roman" panose="02020603050405020304" pitchFamily="18" charset="0"/>
              </a:rPr>
              <a:t>U papiru sa naslovom efikasnost korištenja kacige kod težine ozlijeda glave  u motornim nesrećama izdano u Žurnalu Američke statističke Asocijacije 1992 strana 48-56 A .Weiss analozira uzorak od 770 sličnih motornih nesreća koje su se pojavile na površinama Los anđelesa u 1976 i 1977 godini.svaka neserća je klasifikovana prema težini ozlijede glave koju je doživio vozač motora.klasifikacija koja je korištena je sledeća:</a:t>
            </a:r>
          </a:p>
          <a:p>
            <a:pPr>
              <a:lnSpc>
                <a:spcPct val="150000"/>
              </a:lnSpc>
            </a:pPr>
            <a:endParaRPr lang="bs-Latn-B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8081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469534391"/>
              </p:ext>
            </p:extLst>
          </p:nvPr>
        </p:nvGraphicFramePr>
        <p:xfrm>
          <a:off x="187568" y="46892"/>
          <a:ext cx="11840308" cy="4572000"/>
        </p:xfrm>
        <a:graphic>
          <a:graphicData uri="http://schemas.openxmlformats.org/drawingml/2006/table">
            <a:tbl>
              <a:tblPr firstRow="1" bandRow="1">
                <a:tableStyleId>{0660B408-B3CF-4A94-85FC-2B1E0A45F4A2}</a:tableStyleId>
              </a:tblPr>
              <a:tblGrid>
                <a:gridCol w="5919848"/>
                <a:gridCol w="5920460"/>
              </a:tblGrid>
              <a:tr h="0">
                <a:tc>
                  <a:txBody>
                    <a:bodyPr/>
                    <a:lstStyle/>
                    <a:p>
                      <a:r>
                        <a:rPr lang="hr-BA" sz="2800" dirty="0" smtClean="0">
                          <a:latin typeface="Times New Roman" panose="02020603050405020304" pitchFamily="18" charset="0"/>
                          <a:cs typeface="Times New Roman" panose="02020603050405020304" pitchFamily="18" charset="0"/>
                        </a:rPr>
                        <a:t>Klasfikaciija</a:t>
                      </a:r>
                      <a:r>
                        <a:rPr lang="hr-BA" sz="2800" baseline="0" dirty="0" smtClean="0">
                          <a:latin typeface="Times New Roman" panose="02020603050405020304" pitchFamily="18" charset="0"/>
                          <a:cs typeface="Times New Roman" panose="02020603050405020304" pitchFamily="18" charset="0"/>
                        </a:rPr>
                        <a:t> nesreće</a:t>
                      </a:r>
                      <a:endParaRPr lang="bs-Latn-BA" sz="2800" dirty="0">
                        <a:latin typeface="Times New Roman" panose="02020603050405020304" pitchFamily="18" charset="0"/>
                        <a:cs typeface="Times New Roman" panose="02020603050405020304" pitchFamily="18" charset="0"/>
                      </a:endParaRPr>
                    </a:p>
                  </a:txBody>
                  <a:tcPr/>
                </a:tc>
                <a:tc>
                  <a:txBody>
                    <a:bodyPr/>
                    <a:lstStyle/>
                    <a:p>
                      <a:r>
                        <a:rPr lang="hr-BA" sz="2800" dirty="0" smtClean="0">
                          <a:latin typeface="Times New Roman" panose="02020603050405020304" pitchFamily="18" charset="0"/>
                          <a:cs typeface="Times New Roman" panose="02020603050405020304" pitchFamily="18" charset="0"/>
                        </a:rPr>
                        <a:t>Tumačenje </a:t>
                      </a:r>
                      <a:endParaRPr lang="bs-Latn-BA" sz="2800" dirty="0">
                        <a:latin typeface="Times New Roman" panose="02020603050405020304" pitchFamily="18" charset="0"/>
                        <a:cs typeface="Times New Roman" panose="02020603050405020304" pitchFamily="18" charset="0"/>
                      </a:endParaRPr>
                    </a:p>
                  </a:txBody>
                  <a:tcPr/>
                </a:tc>
              </a:tr>
              <a:tr h="370840">
                <a:tc>
                  <a:txBody>
                    <a:bodyPr/>
                    <a:lstStyle/>
                    <a:p>
                      <a:r>
                        <a:rPr lang="hr-BA" sz="2800" dirty="0" smtClean="0">
                          <a:latin typeface="Times New Roman" panose="02020603050405020304" pitchFamily="18" charset="0"/>
                          <a:cs typeface="Times New Roman" panose="02020603050405020304" pitchFamily="18" charset="0"/>
                        </a:rPr>
                        <a:t>0</a:t>
                      </a:r>
                      <a:endParaRPr lang="bs-Latn-BA" sz="2800" dirty="0">
                        <a:latin typeface="Times New Roman" panose="02020603050405020304" pitchFamily="18" charset="0"/>
                        <a:cs typeface="Times New Roman" panose="02020603050405020304" pitchFamily="18" charset="0"/>
                      </a:endParaRPr>
                    </a:p>
                  </a:txBody>
                  <a:tcPr/>
                </a:tc>
                <a:tc>
                  <a:txBody>
                    <a:bodyPr/>
                    <a:lstStyle/>
                    <a:p>
                      <a:r>
                        <a:rPr lang="hr-BA" sz="2800" dirty="0" smtClean="0">
                          <a:latin typeface="Times New Roman" panose="02020603050405020304" pitchFamily="18" charset="0"/>
                          <a:cs typeface="Times New Roman" panose="02020603050405020304" pitchFamily="18" charset="0"/>
                        </a:rPr>
                        <a:t>Nema povrede glave</a:t>
                      </a:r>
                      <a:endParaRPr lang="bs-Latn-BA" sz="2800" dirty="0">
                        <a:latin typeface="Times New Roman" panose="02020603050405020304" pitchFamily="18" charset="0"/>
                        <a:cs typeface="Times New Roman" panose="02020603050405020304" pitchFamily="18" charset="0"/>
                      </a:endParaRPr>
                    </a:p>
                  </a:txBody>
                  <a:tcPr/>
                </a:tc>
              </a:tr>
              <a:tr h="370840">
                <a:tc>
                  <a:txBody>
                    <a:bodyPr/>
                    <a:lstStyle/>
                    <a:p>
                      <a:r>
                        <a:rPr lang="hr-BA" sz="2800" dirty="0" smtClean="0">
                          <a:latin typeface="Times New Roman" panose="02020603050405020304" pitchFamily="18" charset="0"/>
                          <a:cs typeface="Times New Roman" panose="02020603050405020304" pitchFamily="18" charset="0"/>
                        </a:rPr>
                        <a:t>1</a:t>
                      </a:r>
                      <a:endParaRPr lang="bs-Latn-BA" sz="2800" dirty="0">
                        <a:latin typeface="Times New Roman" panose="02020603050405020304" pitchFamily="18" charset="0"/>
                        <a:cs typeface="Times New Roman" panose="02020603050405020304" pitchFamily="18" charset="0"/>
                      </a:endParaRPr>
                    </a:p>
                  </a:txBody>
                  <a:tcPr/>
                </a:tc>
                <a:tc>
                  <a:txBody>
                    <a:bodyPr/>
                    <a:lstStyle/>
                    <a:p>
                      <a:r>
                        <a:rPr lang="hr-BA" sz="2800" dirty="0" smtClean="0">
                          <a:latin typeface="Times New Roman" panose="02020603050405020304" pitchFamily="18" charset="0"/>
                          <a:cs typeface="Times New Roman" panose="02020603050405020304" pitchFamily="18" charset="0"/>
                        </a:rPr>
                        <a:t>Skroz mala povreda glave</a:t>
                      </a:r>
                      <a:endParaRPr lang="bs-Latn-BA" sz="2800" dirty="0">
                        <a:latin typeface="Times New Roman" panose="02020603050405020304" pitchFamily="18" charset="0"/>
                        <a:cs typeface="Times New Roman" panose="02020603050405020304" pitchFamily="18" charset="0"/>
                      </a:endParaRPr>
                    </a:p>
                  </a:txBody>
                  <a:tcPr/>
                </a:tc>
              </a:tr>
              <a:tr h="370840">
                <a:tc>
                  <a:txBody>
                    <a:bodyPr/>
                    <a:lstStyle/>
                    <a:p>
                      <a:r>
                        <a:rPr lang="hr-BA" sz="2800" dirty="0" smtClean="0">
                          <a:latin typeface="Times New Roman" panose="02020603050405020304" pitchFamily="18" charset="0"/>
                          <a:cs typeface="Times New Roman" panose="02020603050405020304" pitchFamily="18" charset="0"/>
                        </a:rPr>
                        <a:t>2</a:t>
                      </a:r>
                      <a:endParaRPr lang="bs-Latn-BA" sz="2800" dirty="0">
                        <a:latin typeface="Times New Roman" panose="02020603050405020304" pitchFamily="18" charset="0"/>
                        <a:cs typeface="Times New Roman" panose="02020603050405020304" pitchFamily="18" charset="0"/>
                      </a:endParaRPr>
                    </a:p>
                  </a:txBody>
                  <a:tcPr/>
                </a:tc>
                <a:tc>
                  <a:txBody>
                    <a:bodyPr/>
                    <a:lstStyle/>
                    <a:p>
                      <a:r>
                        <a:rPr lang="hr-BA" sz="2800" dirty="0" smtClean="0">
                          <a:latin typeface="Times New Roman" panose="02020603050405020304" pitchFamily="18" charset="0"/>
                          <a:cs typeface="Times New Roman" panose="02020603050405020304" pitchFamily="18" charset="0"/>
                        </a:rPr>
                        <a:t>Umjerena povreda glave</a:t>
                      </a:r>
                      <a:endParaRPr lang="bs-Latn-BA" sz="2800" dirty="0">
                        <a:latin typeface="Times New Roman" panose="02020603050405020304" pitchFamily="18" charset="0"/>
                        <a:cs typeface="Times New Roman" panose="02020603050405020304" pitchFamily="18" charset="0"/>
                      </a:endParaRPr>
                    </a:p>
                  </a:txBody>
                  <a:tcPr/>
                </a:tc>
              </a:tr>
              <a:tr h="370840">
                <a:tc>
                  <a:txBody>
                    <a:bodyPr/>
                    <a:lstStyle/>
                    <a:p>
                      <a:r>
                        <a:rPr lang="hr-BA" sz="2800" dirty="0" smtClean="0">
                          <a:latin typeface="Times New Roman" panose="02020603050405020304" pitchFamily="18" charset="0"/>
                          <a:cs typeface="Times New Roman" panose="02020603050405020304" pitchFamily="18" charset="0"/>
                        </a:rPr>
                        <a:t>3</a:t>
                      </a:r>
                      <a:endParaRPr lang="bs-Latn-BA" sz="2800" dirty="0">
                        <a:latin typeface="Times New Roman" panose="02020603050405020304" pitchFamily="18" charset="0"/>
                        <a:cs typeface="Times New Roman" panose="02020603050405020304" pitchFamily="18" charset="0"/>
                      </a:endParaRPr>
                    </a:p>
                  </a:txBody>
                  <a:tcPr/>
                </a:tc>
                <a:tc>
                  <a:txBody>
                    <a:bodyPr/>
                    <a:lstStyle/>
                    <a:p>
                      <a:r>
                        <a:rPr lang="hr-BA" sz="2800" dirty="0" smtClean="0">
                          <a:latin typeface="Times New Roman" panose="02020603050405020304" pitchFamily="18" charset="0"/>
                          <a:cs typeface="Times New Roman" panose="02020603050405020304" pitchFamily="18" charset="0"/>
                        </a:rPr>
                        <a:t>Ozbiljno nije životno opasno</a:t>
                      </a:r>
                      <a:endParaRPr lang="bs-Latn-BA" sz="2800" dirty="0">
                        <a:latin typeface="Times New Roman" panose="02020603050405020304" pitchFamily="18" charset="0"/>
                        <a:cs typeface="Times New Roman" panose="02020603050405020304" pitchFamily="18" charset="0"/>
                      </a:endParaRPr>
                    </a:p>
                  </a:txBody>
                  <a:tcPr/>
                </a:tc>
              </a:tr>
              <a:tr h="370840">
                <a:tc>
                  <a:txBody>
                    <a:bodyPr/>
                    <a:lstStyle/>
                    <a:p>
                      <a:r>
                        <a:rPr lang="hr-BA" sz="2800" dirty="0" smtClean="0">
                          <a:latin typeface="Times New Roman" panose="02020603050405020304" pitchFamily="18" charset="0"/>
                          <a:cs typeface="Times New Roman" panose="02020603050405020304" pitchFamily="18" charset="0"/>
                        </a:rPr>
                        <a:t>4</a:t>
                      </a:r>
                      <a:endParaRPr lang="bs-Latn-BA" sz="2800" dirty="0">
                        <a:latin typeface="Times New Roman" panose="02020603050405020304" pitchFamily="18" charset="0"/>
                        <a:cs typeface="Times New Roman" panose="02020603050405020304" pitchFamily="18" charset="0"/>
                      </a:endParaRPr>
                    </a:p>
                  </a:txBody>
                  <a:tcPr/>
                </a:tc>
                <a:tc>
                  <a:txBody>
                    <a:bodyPr/>
                    <a:lstStyle/>
                    <a:p>
                      <a:r>
                        <a:rPr lang="hr-BA" sz="2800" dirty="0" smtClean="0">
                          <a:latin typeface="Times New Roman" panose="02020603050405020304" pitchFamily="18" charset="0"/>
                          <a:cs typeface="Times New Roman" panose="02020603050405020304" pitchFamily="18" charset="0"/>
                        </a:rPr>
                        <a:t>Ozbiljno i životno</a:t>
                      </a:r>
                      <a:r>
                        <a:rPr lang="hr-BA" sz="2800" baseline="0" dirty="0" smtClean="0">
                          <a:latin typeface="Times New Roman" panose="02020603050405020304" pitchFamily="18" charset="0"/>
                          <a:cs typeface="Times New Roman" panose="02020603050405020304" pitchFamily="18" charset="0"/>
                        </a:rPr>
                        <a:t> opasno</a:t>
                      </a:r>
                      <a:endParaRPr lang="bs-Latn-BA" sz="2800" dirty="0">
                        <a:latin typeface="Times New Roman" panose="02020603050405020304" pitchFamily="18" charset="0"/>
                        <a:cs typeface="Times New Roman" panose="02020603050405020304" pitchFamily="18" charset="0"/>
                      </a:endParaRPr>
                    </a:p>
                  </a:txBody>
                  <a:tcPr/>
                </a:tc>
              </a:tr>
              <a:tr h="370840">
                <a:tc>
                  <a:txBody>
                    <a:bodyPr/>
                    <a:lstStyle/>
                    <a:p>
                      <a:r>
                        <a:rPr lang="hr-BA" sz="2800" dirty="0" smtClean="0">
                          <a:latin typeface="Times New Roman" panose="02020603050405020304" pitchFamily="18" charset="0"/>
                          <a:cs typeface="Times New Roman" panose="02020603050405020304" pitchFamily="18" charset="0"/>
                        </a:rPr>
                        <a:t>5</a:t>
                      </a:r>
                      <a:endParaRPr lang="bs-Latn-BA" sz="2800" dirty="0">
                        <a:latin typeface="Times New Roman" panose="02020603050405020304" pitchFamily="18" charset="0"/>
                        <a:cs typeface="Times New Roman" panose="02020603050405020304" pitchFamily="18" charset="0"/>
                      </a:endParaRPr>
                    </a:p>
                  </a:txBody>
                  <a:tcPr/>
                </a:tc>
                <a:tc>
                  <a:txBody>
                    <a:bodyPr/>
                    <a:lstStyle/>
                    <a:p>
                      <a:r>
                        <a:rPr lang="hr-BA" sz="2800" dirty="0" smtClean="0">
                          <a:latin typeface="Times New Roman" panose="02020603050405020304" pitchFamily="18" charset="0"/>
                          <a:cs typeface="Times New Roman" panose="02020603050405020304" pitchFamily="18" charset="0"/>
                        </a:rPr>
                        <a:t>Kritično</a:t>
                      </a:r>
                      <a:r>
                        <a:rPr lang="hr-BA" sz="2800" baseline="0" dirty="0" smtClean="0">
                          <a:latin typeface="Times New Roman" panose="02020603050405020304" pitchFamily="18" charset="0"/>
                          <a:cs typeface="Times New Roman" panose="02020603050405020304" pitchFamily="18" charset="0"/>
                        </a:rPr>
                        <a:t> preživječi se ne sjeća vremena nesreće</a:t>
                      </a:r>
                      <a:endParaRPr lang="bs-Latn-BA" sz="2800" dirty="0">
                        <a:latin typeface="Times New Roman" panose="02020603050405020304" pitchFamily="18" charset="0"/>
                        <a:cs typeface="Times New Roman" panose="02020603050405020304" pitchFamily="18" charset="0"/>
                      </a:endParaRPr>
                    </a:p>
                  </a:txBody>
                  <a:tcPr/>
                </a:tc>
              </a:tr>
              <a:tr h="370840">
                <a:tc>
                  <a:txBody>
                    <a:bodyPr/>
                    <a:lstStyle/>
                    <a:p>
                      <a:r>
                        <a:rPr lang="hr-BA" sz="2800" dirty="0" smtClean="0">
                          <a:latin typeface="Times New Roman" panose="02020603050405020304" pitchFamily="18" charset="0"/>
                          <a:cs typeface="Times New Roman" panose="02020603050405020304" pitchFamily="18" charset="0"/>
                        </a:rPr>
                        <a:t>6</a:t>
                      </a:r>
                      <a:endParaRPr lang="bs-Latn-BA" sz="2800" dirty="0">
                        <a:latin typeface="Times New Roman" panose="02020603050405020304" pitchFamily="18" charset="0"/>
                        <a:cs typeface="Times New Roman" panose="02020603050405020304" pitchFamily="18" charset="0"/>
                      </a:endParaRPr>
                    </a:p>
                  </a:txBody>
                  <a:tcPr/>
                </a:tc>
                <a:tc>
                  <a:txBody>
                    <a:bodyPr/>
                    <a:lstStyle/>
                    <a:p>
                      <a:r>
                        <a:rPr lang="hr-BA" sz="2800" dirty="0" smtClean="0">
                          <a:latin typeface="Times New Roman" panose="02020603050405020304" pitchFamily="18" charset="0"/>
                          <a:cs typeface="Times New Roman" panose="02020603050405020304" pitchFamily="18" charset="0"/>
                        </a:rPr>
                        <a:t>Fatalno </a:t>
                      </a:r>
                      <a:endParaRPr lang="bs-Latn-BA" sz="2800"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18801628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r>
              <a:rPr lang="hr-BA" dirty="0" smtClean="0">
                <a:latin typeface="Times New Roman" panose="02020603050405020304" pitchFamily="18" charset="0"/>
                <a:cs typeface="Times New Roman" panose="02020603050405020304" pitchFamily="18" charset="0"/>
              </a:rPr>
              <a:t>U 331 nesreći vozač je nosio kacigu dok u ostalih 439 nesreća nije.Sledeća tabela frekvencija daje težinu nesreća koje su se dogodile sa ili bez kacige.</a:t>
            </a:r>
            <a:endParaRPr lang="bs-Latn-BA"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graphicFrame>
            <p:nvGraphicFramePr>
              <p:cNvPr id="4" name="Table 3"/>
              <p:cNvGraphicFramePr>
                <a:graphicFrameLocks noGrp="1"/>
              </p:cNvGraphicFramePr>
              <p:nvPr>
                <p:extLst>
                  <p:ext uri="{D42A27DB-BD31-4B8C-83A1-F6EECF244321}">
                    <p14:modId xmlns:p14="http://schemas.microsoft.com/office/powerpoint/2010/main" val="570430238"/>
                  </p:ext>
                </p:extLst>
              </p:nvPr>
            </p:nvGraphicFramePr>
            <p:xfrm>
              <a:off x="437662" y="930682"/>
              <a:ext cx="10019322" cy="4946904"/>
            </p:xfrm>
            <a:graphic>
              <a:graphicData uri="http://schemas.openxmlformats.org/drawingml/2006/table">
                <a:tbl>
                  <a:tblPr firstRow="1" bandRow="1">
                    <a:tableStyleId>{073A0DAA-6AF3-43AB-8588-CEC1D06C72B9}</a:tableStyleId>
                  </a:tblPr>
                  <a:tblGrid>
                    <a:gridCol w="3339774"/>
                    <a:gridCol w="3339774"/>
                    <a:gridCol w="3339774"/>
                  </a:tblGrid>
                  <a:tr h="370840">
                    <a:tc>
                      <a:txBody>
                        <a:bodyPr/>
                        <a:lstStyle/>
                        <a:p>
                          <a:r>
                            <a:rPr lang="hr-BA" sz="2800" dirty="0" smtClean="0"/>
                            <a:t>Klasifikacija </a:t>
                          </a:r>
                          <a:endParaRPr lang="bs-Latn-BA" sz="2800" dirty="0">
                            <a:latin typeface="Times New Roman" panose="02020603050405020304" pitchFamily="18" charset="0"/>
                            <a:cs typeface="Times New Roman" panose="02020603050405020304" pitchFamily="18" charset="0"/>
                          </a:endParaRPr>
                        </a:p>
                      </a:txBody>
                      <a:tcPr/>
                    </a:tc>
                    <a:tc>
                      <a:txBody>
                        <a:bodyPr/>
                        <a:lstStyle/>
                        <a:p>
                          <a:r>
                            <a:rPr lang="hr-BA" sz="2800" dirty="0" smtClean="0"/>
                            <a:t>Frekvencija vozača sa kacigom</a:t>
                          </a:r>
                          <a:endParaRPr lang="bs-Latn-BA" sz="2800" dirty="0">
                            <a:latin typeface="Times New Roman" panose="02020603050405020304" pitchFamily="18" charset="0"/>
                            <a:cs typeface="Times New Roman" panose="02020603050405020304" pitchFamily="18" charset="0"/>
                          </a:endParaRPr>
                        </a:p>
                      </a:txBody>
                      <a:tcPr/>
                    </a:tc>
                    <a:tc>
                      <a:txBody>
                        <a:bodyPr/>
                        <a:lstStyle/>
                        <a:p>
                          <a:r>
                            <a:rPr lang="hr-BA" sz="2800" dirty="0" smtClean="0"/>
                            <a:t>Frekvencija vozača bez kacige</a:t>
                          </a:r>
                          <a:endParaRPr lang="bs-Latn-BA" sz="2800" dirty="0">
                            <a:latin typeface="Times New Roman" panose="02020603050405020304" pitchFamily="18" charset="0"/>
                            <a:cs typeface="Times New Roman" panose="02020603050405020304" pitchFamily="18" charset="0"/>
                          </a:endParaRPr>
                        </a:p>
                      </a:txBody>
                      <a:tcPr/>
                    </a:tc>
                  </a:tr>
                  <a:tr h="370840">
                    <a:tc>
                      <a:txBody>
                        <a:bodyPr/>
                        <a:lstStyle/>
                        <a:p>
                          <a:r>
                            <a:rPr lang="hr-BA" sz="2800" dirty="0" smtClean="0"/>
                            <a:t>0</a:t>
                          </a:r>
                          <a:endParaRPr lang="bs-Latn-BA" sz="2800" dirty="0">
                            <a:latin typeface="Times New Roman" panose="02020603050405020304" pitchFamily="18" charset="0"/>
                            <a:cs typeface="Times New Roman" panose="02020603050405020304" pitchFamily="18" charset="0"/>
                          </a:endParaRPr>
                        </a:p>
                      </a:txBody>
                      <a:tcPr/>
                    </a:tc>
                    <a:tc>
                      <a:txBody>
                        <a:bodyPr/>
                        <a:lstStyle/>
                        <a:p>
                          <a:r>
                            <a:rPr lang="hr-BA" sz="2800" dirty="0" smtClean="0"/>
                            <a:t>248</a:t>
                          </a:r>
                          <a:endParaRPr lang="bs-Latn-BA" sz="2800" dirty="0">
                            <a:latin typeface="Times New Roman" panose="02020603050405020304" pitchFamily="18" charset="0"/>
                            <a:cs typeface="Times New Roman" panose="02020603050405020304" pitchFamily="18" charset="0"/>
                          </a:endParaRPr>
                        </a:p>
                      </a:txBody>
                      <a:tcPr/>
                    </a:tc>
                    <a:tc>
                      <a:txBody>
                        <a:bodyPr/>
                        <a:lstStyle/>
                        <a:p>
                          <a:r>
                            <a:rPr lang="hr-BA" sz="2800" dirty="0" smtClean="0"/>
                            <a:t>227</a:t>
                          </a:r>
                          <a:endParaRPr lang="bs-Latn-BA" sz="2800" dirty="0">
                            <a:latin typeface="Times New Roman" panose="02020603050405020304" pitchFamily="18" charset="0"/>
                            <a:cs typeface="Times New Roman" panose="02020603050405020304" pitchFamily="18" charset="0"/>
                          </a:endParaRPr>
                        </a:p>
                      </a:txBody>
                      <a:tcPr/>
                    </a:tc>
                  </a:tr>
                  <a:tr h="370840">
                    <a:tc>
                      <a:txBody>
                        <a:bodyPr/>
                        <a:lstStyle/>
                        <a:p>
                          <a:r>
                            <a:rPr lang="hr-BA" sz="2800" dirty="0" smtClean="0"/>
                            <a:t>1</a:t>
                          </a:r>
                          <a:endParaRPr lang="bs-Latn-BA" sz="2800" dirty="0">
                            <a:latin typeface="Times New Roman" panose="02020603050405020304" pitchFamily="18" charset="0"/>
                            <a:cs typeface="Times New Roman" panose="02020603050405020304" pitchFamily="18" charset="0"/>
                          </a:endParaRPr>
                        </a:p>
                      </a:txBody>
                      <a:tcPr/>
                    </a:tc>
                    <a:tc>
                      <a:txBody>
                        <a:bodyPr/>
                        <a:lstStyle/>
                        <a:p>
                          <a:r>
                            <a:rPr lang="hr-BA" sz="2800" dirty="0" smtClean="0"/>
                            <a:t>58</a:t>
                          </a:r>
                          <a:endParaRPr lang="bs-Latn-BA" sz="2800" dirty="0">
                            <a:latin typeface="Times New Roman" panose="02020603050405020304" pitchFamily="18" charset="0"/>
                            <a:cs typeface="Times New Roman" panose="02020603050405020304" pitchFamily="18" charset="0"/>
                          </a:endParaRPr>
                        </a:p>
                      </a:txBody>
                      <a:tcPr/>
                    </a:tc>
                    <a:tc>
                      <a:txBody>
                        <a:bodyPr/>
                        <a:lstStyle/>
                        <a:p>
                          <a:r>
                            <a:rPr lang="hr-BA" sz="2800" dirty="0" smtClean="0"/>
                            <a:t>135</a:t>
                          </a:r>
                          <a:endParaRPr lang="bs-Latn-BA" sz="2800" dirty="0">
                            <a:latin typeface="Times New Roman" panose="02020603050405020304" pitchFamily="18" charset="0"/>
                            <a:cs typeface="Times New Roman" panose="02020603050405020304" pitchFamily="18" charset="0"/>
                          </a:endParaRPr>
                        </a:p>
                      </a:txBody>
                      <a:tcPr/>
                    </a:tc>
                  </a:tr>
                  <a:tr h="370840">
                    <a:tc>
                      <a:txBody>
                        <a:bodyPr/>
                        <a:lstStyle/>
                        <a:p>
                          <a:r>
                            <a:rPr lang="hr-BA" sz="2800" dirty="0" smtClean="0"/>
                            <a:t>2</a:t>
                          </a:r>
                          <a:endParaRPr lang="bs-Latn-BA" sz="2800" dirty="0">
                            <a:latin typeface="Times New Roman" panose="02020603050405020304" pitchFamily="18" charset="0"/>
                            <a:cs typeface="Times New Roman" panose="02020603050405020304" pitchFamily="18" charset="0"/>
                          </a:endParaRPr>
                        </a:p>
                      </a:txBody>
                      <a:tcPr/>
                    </a:tc>
                    <a:tc>
                      <a:txBody>
                        <a:bodyPr/>
                        <a:lstStyle/>
                        <a:p>
                          <a:r>
                            <a:rPr lang="hr-BA" sz="2800" dirty="0" smtClean="0"/>
                            <a:t>11</a:t>
                          </a:r>
                          <a:endParaRPr lang="bs-Latn-BA" sz="2800" dirty="0">
                            <a:latin typeface="Times New Roman" panose="02020603050405020304" pitchFamily="18" charset="0"/>
                            <a:cs typeface="Times New Roman" panose="02020603050405020304" pitchFamily="18" charset="0"/>
                          </a:endParaRPr>
                        </a:p>
                      </a:txBody>
                      <a:tcPr/>
                    </a:tc>
                    <a:tc>
                      <a:txBody>
                        <a:bodyPr/>
                        <a:lstStyle/>
                        <a:p>
                          <a:r>
                            <a:rPr lang="hr-BA" sz="2800" dirty="0" smtClean="0"/>
                            <a:t>33</a:t>
                          </a:r>
                          <a:endParaRPr lang="bs-Latn-BA" sz="2800" dirty="0">
                            <a:latin typeface="Times New Roman" panose="02020603050405020304" pitchFamily="18" charset="0"/>
                            <a:cs typeface="Times New Roman" panose="02020603050405020304" pitchFamily="18" charset="0"/>
                          </a:endParaRPr>
                        </a:p>
                      </a:txBody>
                      <a:tcPr/>
                    </a:tc>
                  </a:tr>
                  <a:tr h="370840">
                    <a:tc>
                      <a:txBody>
                        <a:bodyPr/>
                        <a:lstStyle/>
                        <a:p>
                          <a:r>
                            <a:rPr lang="hr-BA" sz="2800" dirty="0" smtClean="0"/>
                            <a:t>3</a:t>
                          </a:r>
                          <a:endParaRPr lang="bs-Latn-BA" sz="2800" dirty="0">
                            <a:latin typeface="Times New Roman" panose="02020603050405020304" pitchFamily="18" charset="0"/>
                            <a:cs typeface="Times New Roman" panose="02020603050405020304" pitchFamily="18" charset="0"/>
                          </a:endParaRPr>
                        </a:p>
                      </a:txBody>
                      <a:tcPr/>
                    </a:tc>
                    <a:tc>
                      <a:txBody>
                        <a:bodyPr/>
                        <a:lstStyle/>
                        <a:p>
                          <a:r>
                            <a:rPr lang="hr-BA" sz="2800" dirty="0" smtClean="0"/>
                            <a:t>3</a:t>
                          </a:r>
                          <a:endParaRPr lang="bs-Latn-BA" sz="2800" dirty="0">
                            <a:latin typeface="Times New Roman" panose="02020603050405020304" pitchFamily="18" charset="0"/>
                            <a:cs typeface="Times New Roman" panose="02020603050405020304" pitchFamily="18" charset="0"/>
                          </a:endParaRPr>
                        </a:p>
                      </a:txBody>
                      <a:tcPr/>
                    </a:tc>
                    <a:tc>
                      <a:txBody>
                        <a:bodyPr/>
                        <a:lstStyle/>
                        <a:p>
                          <a:r>
                            <a:rPr lang="hr-BA" sz="2800" dirty="0" smtClean="0"/>
                            <a:t>14</a:t>
                          </a:r>
                          <a:endParaRPr lang="bs-Latn-BA" sz="2800" dirty="0">
                            <a:latin typeface="Times New Roman" panose="02020603050405020304" pitchFamily="18" charset="0"/>
                            <a:cs typeface="Times New Roman" panose="02020603050405020304" pitchFamily="18" charset="0"/>
                          </a:endParaRPr>
                        </a:p>
                      </a:txBody>
                      <a:tcPr/>
                    </a:tc>
                  </a:tr>
                  <a:tr h="370840">
                    <a:tc>
                      <a:txBody>
                        <a:bodyPr/>
                        <a:lstStyle/>
                        <a:p>
                          <a:r>
                            <a:rPr lang="hr-BA" sz="2800" dirty="0" smtClean="0"/>
                            <a:t>4</a:t>
                          </a:r>
                          <a:endParaRPr lang="bs-Latn-BA" sz="2800" dirty="0">
                            <a:latin typeface="Times New Roman" panose="02020603050405020304" pitchFamily="18" charset="0"/>
                            <a:cs typeface="Times New Roman" panose="02020603050405020304" pitchFamily="18" charset="0"/>
                          </a:endParaRPr>
                        </a:p>
                      </a:txBody>
                      <a:tcPr/>
                    </a:tc>
                    <a:tc>
                      <a:txBody>
                        <a:bodyPr/>
                        <a:lstStyle/>
                        <a:p>
                          <a:r>
                            <a:rPr lang="hr-BA" sz="2800" dirty="0" smtClean="0"/>
                            <a:t>2</a:t>
                          </a:r>
                          <a:endParaRPr lang="bs-Latn-BA" sz="2800" dirty="0">
                            <a:latin typeface="Times New Roman" panose="02020603050405020304" pitchFamily="18" charset="0"/>
                            <a:cs typeface="Times New Roman" panose="02020603050405020304" pitchFamily="18" charset="0"/>
                          </a:endParaRPr>
                        </a:p>
                      </a:txBody>
                      <a:tcPr/>
                    </a:tc>
                    <a:tc>
                      <a:txBody>
                        <a:bodyPr/>
                        <a:lstStyle/>
                        <a:p>
                          <a:r>
                            <a:rPr lang="hr-BA" sz="2800" dirty="0" smtClean="0"/>
                            <a:t>3</a:t>
                          </a:r>
                          <a:endParaRPr lang="bs-Latn-BA" sz="2800" dirty="0">
                            <a:latin typeface="Times New Roman" panose="02020603050405020304" pitchFamily="18" charset="0"/>
                            <a:cs typeface="Times New Roman" panose="02020603050405020304" pitchFamily="18" charset="0"/>
                          </a:endParaRPr>
                        </a:p>
                      </a:txBody>
                      <a:tcPr/>
                    </a:tc>
                  </a:tr>
                  <a:tr h="370840">
                    <a:tc>
                      <a:txBody>
                        <a:bodyPr/>
                        <a:lstStyle/>
                        <a:p>
                          <a:r>
                            <a:rPr lang="hr-BA" sz="2800" dirty="0" smtClean="0"/>
                            <a:t>5</a:t>
                          </a:r>
                          <a:endParaRPr lang="bs-Latn-BA" sz="2800" dirty="0">
                            <a:latin typeface="Times New Roman" panose="02020603050405020304" pitchFamily="18" charset="0"/>
                            <a:cs typeface="Times New Roman" panose="02020603050405020304" pitchFamily="18" charset="0"/>
                          </a:endParaRPr>
                        </a:p>
                      </a:txBody>
                      <a:tcPr/>
                    </a:tc>
                    <a:tc>
                      <a:txBody>
                        <a:bodyPr/>
                        <a:lstStyle/>
                        <a:p>
                          <a:r>
                            <a:rPr lang="hr-BA" sz="2800" dirty="0" smtClean="0"/>
                            <a:t>8</a:t>
                          </a:r>
                          <a:endParaRPr lang="bs-Latn-BA" sz="2800" dirty="0">
                            <a:latin typeface="Times New Roman" panose="02020603050405020304" pitchFamily="18" charset="0"/>
                            <a:cs typeface="Times New Roman" panose="02020603050405020304" pitchFamily="18" charset="0"/>
                          </a:endParaRPr>
                        </a:p>
                      </a:txBody>
                      <a:tcPr/>
                    </a:tc>
                    <a:tc>
                      <a:txBody>
                        <a:bodyPr/>
                        <a:lstStyle/>
                        <a:p>
                          <a:r>
                            <a:rPr lang="hr-BA" sz="2800" dirty="0" smtClean="0"/>
                            <a:t>21</a:t>
                          </a:r>
                          <a:endParaRPr lang="bs-Latn-BA" sz="2800" dirty="0">
                            <a:latin typeface="Times New Roman" panose="02020603050405020304" pitchFamily="18" charset="0"/>
                            <a:cs typeface="Times New Roman" panose="02020603050405020304" pitchFamily="18" charset="0"/>
                          </a:endParaRPr>
                        </a:p>
                      </a:txBody>
                      <a:tcPr/>
                    </a:tc>
                  </a:tr>
                  <a:tr h="370840">
                    <a:tc>
                      <a:txBody>
                        <a:bodyPr/>
                        <a:lstStyle/>
                        <a:p>
                          <a:r>
                            <a:rPr lang="hr-BA" sz="2800" dirty="0" smtClean="0"/>
                            <a:t>6</a:t>
                          </a:r>
                          <a:endParaRPr lang="bs-Latn-BA" sz="2800" dirty="0">
                            <a:latin typeface="Times New Roman" panose="02020603050405020304" pitchFamily="18" charset="0"/>
                            <a:cs typeface="Times New Roman" panose="02020603050405020304" pitchFamily="18" charset="0"/>
                          </a:endParaRPr>
                        </a:p>
                      </a:txBody>
                      <a:tcPr/>
                    </a:tc>
                    <a:tc>
                      <a:txBody>
                        <a:bodyPr/>
                        <a:lstStyle/>
                        <a:p>
                          <a:pPr/>
                          <a14:m>
                            <m:oMathPara xmlns:m="http://schemas.openxmlformats.org/officeDocument/2006/math">
                              <m:oMathParaPr>
                                <m:jc m:val="centerGroup"/>
                              </m:oMathParaPr>
                              <m:oMath xmlns:m="http://schemas.openxmlformats.org/officeDocument/2006/math">
                                <m:f>
                                  <m:fPr>
                                    <m:ctrlPr>
                                      <a:rPr lang="bs-Latn-BA" sz="2800" i="1" smtClean="0">
                                        <a:latin typeface="Cambria Math" panose="02040503050406030204" pitchFamily="18" charset="0"/>
                                      </a:rPr>
                                    </m:ctrlPr>
                                  </m:fPr>
                                  <m:num>
                                    <m:r>
                                      <a:rPr lang="hr-BA" sz="2800" smtClean="0">
                                        <a:latin typeface="Cambria Math" panose="02040503050406030204" pitchFamily="18" charset="0"/>
                                      </a:rPr>
                                      <m:t>1</m:t>
                                    </m:r>
                                  </m:num>
                                  <m:den>
                                    <m:r>
                                      <a:rPr lang="hr-BA" sz="2800" smtClean="0">
                                        <a:latin typeface="Cambria Math" panose="02040503050406030204" pitchFamily="18" charset="0"/>
                                      </a:rPr>
                                      <m:t>331</m:t>
                                    </m:r>
                                  </m:den>
                                </m:f>
                              </m:oMath>
                            </m:oMathPara>
                          </a14:m>
                          <a:endParaRPr lang="bs-Latn-BA" sz="2800" dirty="0">
                            <a:latin typeface="Times New Roman" panose="02020603050405020304" pitchFamily="18" charset="0"/>
                            <a:cs typeface="Times New Roman" panose="02020603050405020304" pitchFamily="18" charset="0"/>
                          </a:endParaRPr>
                        </a:p>
                      </a:txBody>
                      <a:tcPr/>
                    </a:tc>
                    <a:tc>
                      <a:txBody>
                        <a:bodyPr/>
                        <a:lstStyle/>
                        <a:p>
                          <a:pPr/>
                          <a14:m>
                            <m:oMathPara xmlns:m="http://schemas.openxmlformats.org/officeDocument/2006/math">
                              <m:oMathParaPr>
                                <m:jc m:val="centerGroup"/>
                              </m:oMathParaPr>
                              <m:oMath xmlns:m="http://schemas.openxmlformats.org/officeDocument/2006/math">
                                <m:f>
                                  <m:fPr>
                                    <m:ctrlPr>
                                      <a:rPr lang="bs-Latn-BA" sz="2800" i="1" smtClean="0">
                                        <a:latin typeface="Cambria Math" panose="02040503050406030204" pitchFamily="18" charset="0"/>
                                      </a:rPr>
                                    </m:ctrlPr>
                                  </m:fPr>
                                  <m:num>
                                    <m:r>
                                      <a:rPr lang="hr-BA" sz="2800" smtClean="0">
                                        <a:latin typeface="Cambria Math" panose="02040503050406030204" pitchFamily="18" charset="0"/>
                                      </a:rPr>
                                      <m:t>6</m:t>
                                    </m:r>
                                  </m:num>
                                  <m:den>
                                    <m:r>
                                      <a:rPr lang="hr-BA" sz="2800" smtClean="0">
                                        <a:latin typeface="Cambria Math" panose="02040503050406030204" pitchFamily="18" charset="0"/>
                                      </a:rPr>
                                      <m:t>439</m:t>
                                    </m:r>
                                  </m:den>
                                </m:f>
                              </m:oMath>
                            </m:oMathPara>
                          </a14:m>
                          <a:endParaRPr lang="bs-Latn-BA" sz="2800" dirty="0">
                            <a:latin typeface="Times New Roman" panose="02020603050405020304" pitchFamily="18" charset="0"/>
                            <a:cs typeface="Times New Roman" panose="02020603050405020304" pitchFamily="18" charset="0"/>
                          </a:endParaRPr>
                        </a:p>
                      </a:txBody>
                      <a:tcPr/>
                    </a:tc>
                  </a:tr>
                </a:tbl>
              </a:graphicData>
            </a:graphic>
          </p:graphicFrame>
        </mc:Choice>
        <mc:Fallback xmlns="">
          <p:graphicFrame>
            <p:nvGraphicFramePr>
              <p:cNvPr id="4" name="Table 3"/>
              <p:cNvGraphicFramePr>
                <a:graphicFrameLocks noGrp="1"/>
              </p:cNvGraphicFramePr>
              <p:nvPr>
                <p:extLst>
                  <p:ext uri="{D42A27DB-BD31-4B8C-83A1-F6EECF244321}">
                    <p14:modId xmlns:p14="http://schemas.microsoft.com/office/powerpoint/2010/main" val="570430238"/>
                  </p:ext>
                </p:extLst>
              </p:nvPr>
            </p:nvGraphicFramePr>
            <p:xfrm>
              <a:off x="437662" y="930682"/>
              <a:ext cx="10019322" cy="4946904"/>
            </p:xfrm>
            <a:graphic>
              <a:graphicData uri="http://schemas.openxmlformats.org/drawingml/2006/table">
                <a:tbl>
                  <a:tblPr firstRow="1" bandRow="1">
                    <a:tableStyleId>{073A0DAA-6AF3-43AB-8588-CEC1D06C72B9}</a:tableStyleId>
                  </a:tblPr>
                  <a:tblGrid>
                    <a:gridCol w="3339774"/>
                    <a:gridCol w="3339774"/>
                    <a:gridCol w="3339774"/>
                  </a:tblGrid>
                  <a:tr h="944880">
                    <a:tc>
                      <a:txBody>
                        <a:bodyPr/>
                        <a:lstStyle/>
                        <a:p>
                          <a:r>
                            <a:rPr lang="hr-BA" sz="2800" dirty="0" smtClean="0"/>
                            <a:t>Klasifikacija </a:t>
                          </a:r>
                          <a:endParaRPr lang="bs-Latn-BA" sz="2800" dirty="0">
                            <a:latin typeface="Times New Roman" panose="02020603050405020304" pitchFamily="18" charset="0"/>
                            <a:cs typeface="Times New Roman" panose="02020603050405020304" pitchFamily="18" charset="0"/>
                          </a:endParaRPr>
                        </a:p>
                      </a:txBody>
                      <a:tcPr/>
                    </a:tc>
                    <a:tc>
                      <a:txBody>
                        <a:bodyPr/>
                        <a:lstStyle/>
                        <a:p>
                          <a:r>
                            <a:rPr lang="hr-BA" sz="2800" dirty="0" smtClean="0"/>
                            <a:t>Frekvencija vozača sa kacigom</a:t>
                          </a:r>
                          <a:endParaRPr lang="bs-Latn-BA" sz="2800" dirty="0">
                            <a:latin typeface="Times New Roman" panose="02020603050405020304" pitchFamily="18" charset="0"/>
                            <a:cs typeface="Times New Roman" panose="02020603050405020304" pitchFamily="18" charset="0"/>
                          </a:endParaRPr>
                        </a:p>
                      </a:txBody>
                      <a:tcPr/>
                    </a:tc>
                    <a:tc>
                      <a:txBody>
                        <a:bodyPr/>
                        <a:lstStyle/>
                        <a:p>
                          <a:r>
                            <a:rPr lang="hr-BA" sz="2800" dirty="0" smtClean="0"/>
                            <a:t>Frekvencija vozača bez kacige</a:t>
                          </a:r>
                          <a:endParaRPr lang="bs-Latn-BA" sz="2800" dirty="0">
                            <a:latin typeface="Times New Roman" panose="02020603050405020304" pitchFamily="18" charset="0"/>
                            <a:cs typeface="Times New Roman" panose="02020603050405020304" pitchFamily="18" charset="0"/>
                          </a:endParaRPr>
                        </a:p>
                      </a:txBody>
                      <a:tcPr/>
                    </a:tc>
                  </a:tr>
                  <a:tr h="518160">
                    <a:tc>
                      <a:txBody>
                        <a:bodyPr/>
                        <a:lstStyle/>
                        <a:p>
                          <a:r>
                            <a:rPr lang="hr-BA" sz="2800" dirty="0" smtClean="0"/>
                            <a:t>0</a:t>
                          </a:r>
                          <a:endParaRPr lang="bs-Latn-BA" sz="2800" dirty="0">
                            <a:latin typeface="Times New Roman" panose="02020603050405020304" pitchFamily="18" charset="0"/>
                            <a:cs typeface="Times New Roman" panose="02020603050405020304" pitchFamily="18" charset="0"/>
                          </a:endParaRPr>
                        </a:p>
                      </a:txBody>
                      <a:tcPr/>
                    </a:tc>
                    <a:tc>
                      <a:txBody>
                        <a:bodyPr/>
                        <a:lstStyle/>
                        <a:p>
                          <a:r>
                            <a:rPr lang="hr-BA" sz="2800" dirty="0" smtClean="0"/>
                            <a:t>248</a:t>
                          </a:r>
                          <a:endParaRPr lang="bs-Latn-BA" sz="2800" dirty="0">
                            <a:latin typeface="Times New Roman" panose="02020603050405020304" pitchFamily="18" charset="0"/>
                            <a:cs typeface="Times New Roman" panose="02020603050405020304" pitchFamily="18" charset="0"/>
                          </a:endParaRPr>
                        </a:p>
                      </a:txBody>
                      <a:tcPr/>
                    </a:tc>
                    <a:tc>
                      <a:txBody>
                        <a:bodyPr/>
                        <a:lstStyle/>
                        <a:p>
                          <a:r>
                            <a:rPr lang="hr-BA" sz="2800" dirty="0" smtClean="0"/>
                            <a:t>227</a:t>
                          </a:r>
                          <a:endParaRPr lang="bs-Latn-BA" sz="2800" dirty="0">
                            <a:latin typeface="Times New Roman" panose="02020603050405020304" pitchFamily="18" charset="0"/>
                            <a:cs typeface="Times New Roman" panose="02020603050405020304" pitchFamily="18" charset="0"/>
                          </a:endParaRPr>
                        </a:p>
                      </a:txBody>
                      <a:tcPr/>
                    </a:tc>
                  </a:tr>
                  <a:tr h="518160">
                    <a:tc>
                      <a:txBody>
                        <a:bodyPr/>
                        <a:lstStyle/>
                        <a:p>
                          <a:r>
                            <a:rPr lang="hr-BA" sz="2800" dirty="0" smtClean="0"/>
                            <a:t>1</a:t>
                          </a:r>
                          <a:endParaRPr lang="bs-Latn-BA" sz="2800" dirty="0">
                            <a:latin typeface="Times New Roman" panose="02020603050405020304" pitchFamily="18" charset="0"/>
                            <a:cs typeface="Times New Roman" panose="02020603050405020304" pitchFamily="18" charset="0"/>
                          </a:endParaRPr>
                        </a:p>
                      </a:txBody>
                      <a:tcPr/>
                    </a:tc>
                    <a:tc>
                      <a:txBody>
                        <a:bodyPr/>
                        <a:lstStyle/>
                        <a:p>
                          <a:r>
                            <a:rPr lang="hr-BA" sz="2800" dirty="0" smtClean="0"/>
                            <a:t>58</a:t>
                          </a:r>
                          <a:endParaRPr lang="bs-Latn-BA" sz="2800" dirty="0">
                            <a:latin typeface="Times New Roman" panose="02020603050405020304" pitchFamily="18" charset="0"/>
                            <a:cs typeface="Times New Roman" panose="02020603050405020304" pitchFamily="18" charset="0"/>
                          </a:endParaRPr>
                        </a:p>
                      </a:txBody>
                      <a:tcPr/>
                    </a:tc>
                    <a:tc>
                      <a:txBody>
                        <a:bodyPr/>
                        <a:lstStyle/>
                        <a:p>
                          <a:r>
                            <a:rPr lang="hr-BA" sz="2800" dirty="0" smtClean="0"/>
                            <a:t>135</a:t>
                          </a:r>
                          <a:endParaRPr lang="bs-Latn-BA" sz="2800" dirty="0">
                            <a:latin typeface="Times New Roman" panose="02020603050405020304" pitchFamily="18" charset="0"/>
                            <a:cs typeface="Times New Roman" panose="02020603050405020304" pitchFamily="18" charset="0"/>
                          </a:endParaRPr>
                        </a:p>
                      </a:txBody>
                      <a:tcPr/>
                    </a:tc>
                  </a:tr>
                  <a:tr h="518160">
                    <a:tc>
                      <a:txBody>
                        <a:bodyPr/>
                        <a:lstStyle/>
                        <a:p>
                          <a:r>
                            <a:rPr lang="hr-BA" sz="2800" dirty="0" smtClean="0"/>
                            <a:t>2</a:t>
                          </a:r>
                          <a:endParaRPr lang="bs-Latn-BA" sz="2800" dirty="0">
                            <a:latin typeface="Times New Roman" panose="02020603050405020304" pitchFamily="18" charset="0"/>
                            <a:cs typeface="Times New Roman" panose="02020603050405020304" pitchFamily="18" charset="0"/>
                          </a:endParaRPr>
                        </a:p>
                      </a:txBody>
                      <a:tcPr/>
                    </a:tc>
                    <a:tc>
                      <a:txBody>
                        <a:bodyPr/>
                        <a:lstStyle/>
                        <a:p>
                          <a:r>
                            <a:rPr lang="hr-BA" sz="2800" dirty="0" smtClean="0"/>
                            <a:t>11</a:t>
                          </a:r>
                          <a:endParaRPr lang="bs-Latn-BA" sz="2800" dirty="0">
                            <a:latin typeface="Times New Roman" panose="02020603050405020304" pitchFamily="18" charset="0"/>
                            <a:cs typeface="Times New Roman" panose="02020603050405020304" pitchFamily="18" charset="0"/>
                          </a:endParaRPr>
                        </a:p>
                      </a:txBody>
                      <a:tcPr/>
                    </a:tc>
                    <a:tc>
                      <a:txBody>
                        <a:bodyPr/>
                        <a:lstStyle/>
                        <a:p>
                          <a:r>
                            <a:rPr lang="hr-BA" sz="2800" dirty="0" smtClean="0"/>
                            <a:t>33</a:t>
                          </a:r>
                          <a:endParaRPr lang="bs-Latn-BA" sz="2800" dirty="0">
                            <a:latin typeface="Times New Roman" panose="02020603050405020304" pitchFamily="18" charset="0"/>
                            <a:cs typeface="Times New Roman" panose="02020603050405020304" pitchFamily="18" charset="0"/>
                          </a:endParaRPr>
                        </a:p>
                      </a:txBody>
                      <a:tcPr/>
                    </a:tc>
                  </a:tr>
                  <a:tr h="518160">
                    <a:tc>
                      <a:txBody>
                        <a:bodyPr/>
                        <a:lstStyle/>
                        <a:p>
                          <a:r>
                            <a:rPr lang="hr-BA" sz="2800" dirty="0" smtClean="0"/>
                            <a:t>3</a:t>
                          </a:r>
                          <a:endParaRPr lang="bs-Latn-BA" sz="2800" dirty="0">
                            <a:latin typeface="Times New Roman" panose="02020603050405020304" pitchFamily="18" charset="0"/>
                            <a:cs typeface="Times New Roman" panose="02020603050405020304" pitchFamily="18" charset="0"/>
                          </a:endParaRPr>
                        </a:p>
                      </a:txBody>
                      <a:tcPr/>
                    </a:tc>
                    <a:tc>
                      <a:txBody>
                        <a:bodyPr/>
                        <a:lstStyle/>
                        <a:p>
                          <a:r>
                            <a:rPr lang="hr-BA" sz="2800" dirty="0" smtClean="0"/>
                            <a:t>3</a:t>
                          </a:r>
                          <a:endParaRPr lang="bs-Latn-BA" sz="2800" dirty="0">
                            <a:latin typeface="Times New Roman" panose="02020603050405020304" pitchFamily="18" charset="0"/>
                            <a:cs typeface="Times New Roman" panose="02020603050405020304" pitchFamily="18" charset="0"/>
                          </a:endParaRPr>
                        </a:p>
                      </a:txBody>
                      <a:tcPr/>
                    </a:tc>
                    <a:tc>
                      <a:txBody>
                        <a:bodyPr/>
                        <a:lstStyle/>
                        <a:p>
                          <a:r>
                            <a:rPr lang="hr-BA" sz="2800" dirty="0" smtClean="0"/>
                            <a:t>14</a:t>
                          </a:r>
                          <a:endParaRPr lang="bs-Latn-BA" sz="2800" dirty="0">
                            <a:latin typeface="Times New Roman" panose="02020603050405020304" pitchFamily="18" charset="0"/>
                            <a:cs typeface="Times New Roman" panose="02020603050405020304" pitchFamily="18" charset="0"/>
                          </a:endParaRPr>
                        </a:p>
                      </a:txBody>
                      <a:tcPr/>
                    </a:tc>
                  </a:tr>
                  <a:tr h="518160">
                    <a:tc>
                      <a:txBody>
                        <a:bodyPr/>
                        <a:lstStyle/>
                        <a:p>
                          <a:r>
                            <a:rPr lang="hr-BA" sz="2800" dirty="0" smtClean="0"/>
                            <a:t>4</a:t>
                          </a:r>
                          <a:endParaRPr lang="bs-Latn-BA" sz="2800" dirty="0">
                            <a:latin typeface="Times New Roman" panose="02020603050405020304" pitchFamily="18" charset="0"/>
                            <a:cs typeface="Times New Roman" panose="02020603050405020304" pitchFamily="18" charset="0"/>
                          </a:endParaRPr>
                        </a:p>
                      </a:txBody>
                      <a:tcPr/>
                    </a:tc>
                    <a:tc>
                      <a:txBody>
                        <a:bodyPr/>
                        <a:lstStyle/>
                        <a:p>
                          <a:r>
                            <a:rPr lang="hr-BA" sz="2800" dirty="0" smtClean="0"/>
                            <a:t>2</a:t>
                          </a:r>
                          <a:endParaRPr lang="bs-Latn-BA" sz="2800" dirty="0">
                            <a:latin typeface="Times New Roman" panose="02020603050405020304" pitchFamily="18" charset="0"/>
                            <a:cs typeface="Times New Roman" panose="02020603050405020304" pitchFamily="18" charset="0"/>
                          </a:endParaRPr>
                        </a:p>
                      </a:txBody>
                      <a:tcPr/>
                    </a:tc>
                    <a:tc>
                      <a:txBody>
                        <a:bodyPr/>
                        <a:lstStyle/>
                        <a:p>
                          <a:r>
                            <a:rPr lang="hr-BA" sz="2800" dirty="0" smtClean="0"/>
                            <a:t>3</a:t>
                          </a:r>
                          <a:endParaRPr lang="bs-Latn-BA" sz="2800" dirty="0">
                            <a:latin typeface="Times New Roman" panose="02020603050405020304" pitchFamily="18" charset="0"/>
                            <a:cs typeface="Times New Roman" panose="02020603050405020304" pitchFamily="18" charset="0"/>
                          </a:endParaRPr>
                        </a:p>
                      </a:txBody>
                      <a:tcPr/>
                    </a:tc>
                  </a:tr>
                  <a:tr h="518160">
                    <a:tc>
                      <a:txBody>
                        <a:bodyPr/>
                        <a:lstStyle/>
                        <a:p>
                          <a:r>
                            <a:rPr lang="hr-BA" sz="2800" dirty="0" smtClean="0"/>
                            <a:t>5</a:t>
                          </a:r>
                          <a:endParaRPr lang="bs-Latn-BA" sz="2800" dirty="0">
                            <a:latin typeface="Times New Roman" panose="02020603050405020304" pitchFamily="18" charset="0"/>
                            <a:cs typeface="Times New Roman" panose="02020603050405020304" pitchFamily="18" charset="0"/>
                          </a:endParaRPr>
                        </a:p>
                      </a:txBody>
                      <a:tcPr/>
                    </a:tc>
                    <a:tc>
                      <a:txBody>
                        <a:bodyPr/>
                        <a:lstStyle/>
                        <a:p>
                          <a:r>
                            <a:rPr lang="hr-BA" sz="2800" dirty="0" smtClean="0"/>
                            <a:t>8</a:t>
                          </a:r>
                          <a:endParaRPr lang="bs-Latn-BA" sz="2800" dirty="0">
                            <a:latin typeface="Times New Roman" panose="02020603050405020304" pitchFamily="18" charset="0"/>
                            <a:cs typeface="Times New Roman" panose="02020603050405020304" pitchFamily="18" charset="0"/>
                          </a:endParaRPr>
                        </a:p>
                      </a:txBody>
                      <a:tcPr/>
                    </a:tc>
                    <a:tc>
                      <a:txBody>
                        <a:bodyPr/>
                        <a:lstStyle/>
                        <a:p>
                          <a:r>
                            <a:rPr lang="hr-BA" sz="2800" dirty="0" smtClean="0"/>
                            <a:t>21</a:t>
                          </a:r>
                          <a:endParaRPr lang="bs-Latn-BA" sz="2800" dirty="0">
                            <a:latin typeface="Times New Roman" panose="02020603050405020304" pitchFamily="18" charset="0"/>
                            <a:cs typeface="Times New Roman" panose="02020603050405020304" pitchFamily="18" charset="0"/>
                          </a:endParaRPr>
                        </a:p>
                      </a:txBody>
                      <a:tcPr/>
                    </a:tc>
                  </a:tr>
                  <a:tr h="893064">
                    <a:tc>
                      <a:txBody>
                        <a:bodyPr/>
                        <a:lstStyle/>
                        <a:p>
                          <a:r>
                            <a:rPr lang="hr-BA" sz="2800" dirty="0" smtClean="0"/>
                            <a:t>6</a:t>
                          </a:r>
                          <a:endParaRPr lang="bs-Latn-BA" sz="2800" dirty="0">
                            <a:latin typeface="Times New Roman" panose="02020603050405020304" pitchFamily="18" charset="0"/>
                            <a:cs typeface="Times New Roman" panose="02020603050405020304" pitchFamily="18" charset="0"/>
                          </a:endParaRPr>
                        </a:p>
                      </a:txBody>
                      <a:tcPr/>
                    </a:tc>
                    <a:tc>
                      <a:txBody>
                        <a:bodyPr/>
                        <a:lstStyle/>
                        <a:p>
                          <a:endParaRPr lang="sr-Latn-RS"/>
                        </a:p>
                      </a:txBody>
                      <a:tcPr>
                        <a:blipFill rotWithShape="0">
                          <a:blip r:embed="rId2"/>
                          <a:stretch>
                            <a:fillRect l="-100000" t="-459864" r="-100546" b="-1361"/>
                          </a:stretch>
                        </a:blipFill>
                      </a:tcPr>
                    </a:tc>
                    <a:tc>
                      <a:txBody>
                        <a:bodyPr/>
                        <a:lstStyle/>
                        <a:p>
                          <a:endParaRPr lang="sr-Latn-RS"/>
                        </a:p>
                      </a:txBody>
                      <a:tcPr>
                        <a:blipFill rotWithShape="0">
                          <a:blip r:embed="rId2"/>
                          <a:stretch>
                            <a:fillRect l="-200365" t="-459864" r="-730" b="-1361"/>
                          </a:stretch>
                        </a:blipFill>
                      </a:tcPr>
                    </a:tc>
                  </a:tr>
                </a:tbl>
              </a:graphicData>
            </a:graphic>
          </p:graphicFrame>
        </mc:Fallback>
      </mc:AlternateContent>
    </p:spTree>
    <p:extLst>
      <p:ext uri="{BB962C8B-B14F-4D97-AF65-F5344CB8AC3E}">
        <p14:creationId xmlns:p14="http://schemas.microsoft.com/office/powerpoint/2010/main" val="28586732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70338" y="0"/>
                <a:ext cx="12027877" cy="6811108"/>
              </a:xfrm>
            </p:spPr>
            <p:txBody>
              <a:bodyPr>
                <a:normAutofit/>
              </a:bodyPr>
              <a:lstStyle/>
              <a:p>
                <a:pPr>
                  <a:lnSpc>
                    <a:spcPct val="150000"/>
                  </a:lnSpc>
                </a:pPr>
                <a:r>
                  <a:rPr lang="hr-BA" dirty="0" smtClean="0">
                    <a:latin typeface="Times New Roman" panose="02020603050405020304" pitchFamily="18" charset="0"/>
                    <a:cs typeface="Times New Roman" panose="02020603050405020304" pitchFamily="18" charset="0"/>
                  </a:rPr>
                  <a:t>Odrediti sredinu uzorka klasifikacije težine ozlijede glave za one vozače koji su nosili kacigu.</a:t>
                </a:r>
              </a:p>
              <a:p>
                <a:pPr>
                  <a:lnSpc>
                    <a:spcPct val="150000"/>
                  </a:lnSpc>
                </a:pPr>
                <a:r>
                  <a:rPr lang="hr-BA" dirty="0" smtClean="0">
                    <a:latin typeface="Times New Roman" panose="02020603050405020304" pitchFamily="18" charset="0"/>
                    <a:cs typeface="Times New Roman" panose="02020603050405020304" pitchFamily="18" charset="0"/>
                  </a:rPr>
                  <a:t>Rešenje:Sredina uzorka za one koji su nosili kacigu je:</a:t>
                </a:r>
              </a:p>
              <a:p>
                <a:pPr marL="0" indent="0">
                  <a:lnSpc>
                    <a:spcPct val="150000"/>
                  </a:lnSpc>
                  <a:buNone/>
                </a:pPr>
                <a:r>
                  <a:rPr lang="hr-BA" dirty="0" smtClean="0">
                    <a:latin typeface="Times New Roman" panose="02020603050405020304" pitchFamily="18" charset="0"/>
                    <a:cs typeface="Times New Roman" panose="02020603050405020304" pitchFamily="18" charset="0"/>
                  </a:rPr>
                  <a:t>X=</a:t>
                </a:r>
                <a14:m>
                  <m:oMath xmlns:m="http://schemas.openxmlformats.org/officeDocument/2006/math">
                    <m:f>
                      <m:fPr>
                        <m:ctrlPr>
                          <a:rPr lang="hr-BA" i="1" smtClean="0">
                            <a:latin typeface="Cambria Math" panose="02040503050406030204" pitchFamily="18" charset="0"/>
                            <a:cs typeface="Times New Roman" panose="02020603050405020304" pitchFamily="18" charset="0"/>
                          </a:rPr>
                        </m:ctrlPr>
                      </m:fPr>
                      <m:num>
                        <m:r>
                          <a:rPr lang="hr-BA" b="0" i="1" smtClean="0">
                            <a:latin typeface="Cambria Math" panose="02040503050406030204" pitchFamily="18" charset="0"/>
                            <a:cs typeface="Times New Roman" panose="02020603050405020304" pitchFamily="18" charset="0"/>
                          </a:rPr>
                          <m:t>0∗284+1∗58+2∗11+3∗3+4∗2+5∗8+6∗1</m:t>
                        </m:r>
                      </m:num>
                      <m:den>
                        <m:r>
                          <a:rPr lang="hr-BA" b="0" i="1" smtClean="0">
                            <a:latin typeface="Cambria Math" panose="02040503050406030204" pitchFamily="18" charset="0"/>
                            <a:cs typeface="Times New Roman" panose="02020603050405020304" pitchFamily="18" charset="0"/>
                          </a:rPr>
                          <m:t>331</m:t>
                        </m:r>
                      </m:den>
                    </m:f>
                    <m:r>
                      <a:rPr lang="hr-BA" b="0" i="1" smtClean="0">
                        <a:latin typeface="Cambria Math" panose="02040503050406030204" pitchFamily="18" charset="0"/>
                        <a:cs typeface="Times New Roman" panose="02020603050405020304" pitchFamily="18" charset="0"/>
                      </a:rPr>
                      <m:t>=</m:t>
                    </m:r>
                    <m:f>
                      <m:fPr>
                        <m:ctrlPr>
                          <a:rPr lang="hr-BA" b="0" i="1" smtClean="0">
                            <a:latin typeface="Cambria Math" panose="02040503050406030204" pitchFamily="18" charset="0"/>
                            <a:cs typeface="Times New Roman" panose="02020603050405020304" pitchFamily="18" charset="0"/>
                          </a:rPr>
                        </m:ctrlPr>
                      </m:fPr>
                      <m:num>
                        <m:r>
                          <a:rPr lang="hr-BA" b="0" i="1" smtClean="0">
                            <a:latin typeface="Cambria Math" panose="02040503050406030204" pitchFamily="18" charset="0"/>
                            <a:cs typeface="Times New Roman" panose="02020603050405020304" pitchFamily="18" charset="0"/>
                          </a:rPr>
                          <m:t>143</m:t>
                        </m:r>
                      </m:num>
                      <m:den>
                        <m:r>
                          <a:rPr lang="hr-BA" b="0" i="1" smtClean="0">
                            <a:latin typeface="Cambria Math" panose="02040503050406030204" pitchFamily="18" charset="0"/>
                            <a:cs typeface="Times New Roman" panose="02020603050405020304" pitchFamily="18" charset="0"/>
                          </a:rPr>
                          <m:t>331</m:t>
                        </m:r>
                      </m:den>
                    </m:f>
                    <m:r>
                      <a:rPr lang="hr-BA" b="0" i="1" smtClean="0">
                        <a:latin typeface="Cambria Math" panose="02040503050406030204" pitchFamily="18" charset="0"/>
                        <a:cs typeface="Times New Roman" panose="02020603050405020304" pitchFamily="18" charset="0"/>
                      </a:rPr>
                      <m:t>=0,432</m:t>
                    </m:r>
                  </m:oMath>
                </a14:m>
                <a:endParaRPr lang="hr-BA" b="0" dirty="0" smtClean="0">
                  <a:latin typeface="Times New Roman" panose="02020603050405020304" pitchFamily="18" charset="0"/>
                  <a:cs typeface="Times New Roman" panose="02020603050405020304" pitchFamily="18" charset="0"/>
                </a:endParaRPr>
              </a:p>
              <a:p>
                <a:pPr marL="0" indent="0">
                  <a:lnSpc>
                    <a:spcPct val="150000"/>
                  </a:lnSpc>
                  <a:buNone/>
                </a:pPr>
                <a:r>
                  <a:rPr lang="hr-BA" dirty="0" smtClean="0">
                    <a:latin typeface="Times New Roman" panose="02020603050405020304" pitchFamily="18" charset="0"/>
                    <a:cs typeface="Times New Roman" panose="02020603050405020304" pitchFamily="18" charset="0"/>
                  </a:rPr>
                  <a:t>Sredina uzorka za one koji nisu nosiuli kacigu je:</a:t>
                </a:r>
              </a:p>
              <a:p>
                <a:pPr marL="0" indent="0">
                  <a:lnSpc>
                    <a:spcPct val="150000"/>
                  </a:lnSpc>
                  <a:buNone/>
                </a:pPr>
                <a:r>
                  <a:rPr lang="hr-BA" dirty="0" smtClean="0">
                    <a:latin typeface="Times New Roman" panose="02020603050405020304" pitchFamily="18" charset="0"/>
                    <a:cs typeface="Times New Roman" panose="02020603050405020304" pitchFamily="18" charset="0"/>
                  </a:rPr>
                  <a:t>X=</a:t>
                </a:r>
                <a14:m>
                  <m:oMath xmlns:m="http://schemas.openxmlformats.org/officeDocument/2006/math">
                    <m:f>
                      <m:fPr>
                        <m:ctrlPr>
                          <a:rPr lang="hr-BA" i="1" smtClean="0">
                            <a:latin typeface="Cambria Math" panose="02040503050406030204" pitchFamily="18" charset="0"/>
                            <a:cs typeface="Times New Roman" panose="02020603050405020304" pitchFamily="18" charset="0"/>
                          </a:rPr>
                        </m:ctrlPr>
                      </m:fPr>
                      <m:num>
                        <m:r>
                          <a:rPr lang="hr-BA" b="0" i="1" smtClean="0">
                            <a:latin typeface="Cambria Math" panose="02040503050406030204" pitchFamily="18" charset="0"/>
                            <a:cs typeface="Times New Roman" panose="02020603050405020304" pitchFamily="18" charset="0"/>
                          </a:rPr>
                          <m:t>0∗227+1∗135+2∗33+3∗14+4∗3+5∗21+6∗6</m:t>
                        </m:r>
                      </m:num>
                      <m:den>
                        <m:r>
                          <a:rPr lang="hr-BA" b="0" i="1" smtClean="0">
                            <a:latin typeface="Cambria Math" panose="02040503050406030204" pitchFamily="18" charset="0"/>
                            <a:cs typeface="Times New Roman" panose="02020603050405020304" pitchFamily="18" charset="0"/>
                          </a:rPr>
                          <m:t>439</m:t>
                        </m:r>
                      </m:den>
                    </m:f>
                    <m:r>
                      <a:rPr lang="hr-BA" b="0" i="1" smtClean="0">
                        <a:latin typeface="Cambria Math" panose="02040503050406030204" pitchFamily="18" charset="0"/>
                        <a:cs typeface="Times New Roman" panose="02020603050405020304" pitchFamily="18" charset="0"/>
                      </a:rPr>
                      <m:t>=</m:t>
                    </m:r>
                    <m:f>
                      <m:fPr>
                        <m:ctrlPr>
                          <a:rPr lang="hr-BA" b="0" i="1" smtClean="0">
                            <a:latin typeface="Cambria Math" panose="02040503050406030204" pitchFamily="18" charset="0"/>
                            <a:cs typeface="Times New Roman" panose="02020603050405020304" pitchFamily="18" charset="0"/>
                          </a:rPr>
                        </m:ctrlPr>
                      </m:fPr>
                      <m:num>
                        <m:r>
                          <a:rPr lang="hr-BA" b="0" i="1" smtClean="0">
                            <a:latin typeface="Cambria Math" panose="02040503050406030204" pitchFamily="18" charset="0"/>
                            <a:cs typeface="Times New Roman" panose="02020603050405020304" pitchFamily="18" charset="0"/>
                          </a:rPr>
                          <m:t>396</m:t>
                        </m:r>
                      </m:num>
                      <m:den>
                        <m:r>
                          <a:rPr lang="hr-BA" b="0" i="1" smtClean="0">
                            <a:latin typeface="Cambria Math" panose="02040503050406030204" pitchFamily="18" charset="0"/>
                            <a:cs typeface="Times New Roman" panose="02020603050405020304" pitchFamily="18" charset="0"/>
                          </a:rPr>
                          <m:t>439</m:t>
                        </m:r>
                      </m:den>
                    </m:f>
                    <m:r>
                      <a:rPr lang="hr-BA" b="0" i="1" smtClean="0">
                        <a:latin typeface="Cambria Math" panose="02040503050406030204" pitchFamily="18" charset="0"/>
                        <a:cs typeface="Times New Roman" panose="02020603050405020304" pitchFamily="18" charset="0"/>
                      </a:rPr>
                      <m:t>=0,902</m:t>
                    </m:r>
                  </m:oMath>
                </a14:m>
                <a:endParaRPr lang="hr-BA" b="0" dirty="0" smtClean="0">
                  <a:latin typeface="Times New Roman" panose="02020603050405020304" pitchFamily="18" charset="0"/>
                  <a:cs typeface="Times New Roman" panose="02020603050405020304" pitchFamily="18" charset="0"/>
                </a:endParaRPr>
              </a:p>
              <a:p>
                <a:pPr marL="0" indent="0">
                  <a:lnSpc>
                    <a:spcPct val="150000"/>
                  </a:lnSpc>
                  <a:buNone/>
                </a:pPr>
                <a:r>
                  <a:rPr lang="hr-BA" dirty="0" smtClean="0">
                    <a:latin typeface="Times New Roman" panose="02020603050405020304" pitchFamily="18" charset="0"/>
                    <a:cs typeface="Times New Roman" panose="02020603050405020304" pitchFamily="18" charset="0"/>
                  </a:rPr>
                  <a:t>Prema tome podaci pokazuju da pni motoristi koji su nosili kacige u prosjeku su doživeli mnogo manje nesreća nego oni koji su nosili kacige.</a:t>
                </a:r>
                <a:endParaRPr lang="bs-Latn-BA" dirty="0">
                  <a:latin typeface="Times New Roman" panose="02020603050405020304" pitchFamily="18" charset="0"/>
                  <a:cs typeface="Times New Roman" panose="02020603050405020304"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70338" y="0"/>
                <a:ext cx="12027877" cy="6811108"/>
              </a:xfrm>
              <a:blipFill rotWithShape="0">
                <a:blip r:embed="rId2"/>
                <a:stretch>
                  <a:fillRect l="-456"/>
                </a:stretch>
              </a:blipFill>
            </p:spPr>
            <p:txBody>
              <a:bodyPr/>
              <a:lstStyle/>
              <a:p>
                <a:r>
                  <a:rPr lang="bs-Latn-BA">
                    <a:noFill/>
                  </a:rPr>
                  <a:t> </a:t>
                </a:r>
              </a:p>
            </p:txBody>
          </p:sp>
        </mc:Fallback>
      </mc:AlternateContent>
    </p:spTree>
    <p:extLst>
      <p:ext uri="{BB962C8B-B14F-4D97-AF65-F5344CB8AC3E}">
        <p14:creationId xmlns:p14="http://schemas.microsoft.com/office/powerpoint/2010/main" val="25977632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43797"/>
          </a:xfrm>
        </p:spPr>
        <p:txBody>
          <a:bodyPr/>
          <a:lstStyle/>
          <a:p>
            <a:r>
              <a:rPr lang="hr-BA" dirty="0" smtClean="0"/>
              <a:t>Zadaci za vježbu</a:t>
            </a:r>
            <a:endParaRPr lang="bs-Latn-BA" dirty="0"/>
          </a:p>
        </p:txBody>
      </p:sp>
      <p:sp>
        <p:nvSpPr>
          <p:cNvPr id="3" name="Content Placeholder 2"/>
          <p:cNvSpPr>
            <a:spLocks noGrp="1"/>
          </p:cNvSpPr>
          <p:nvPr>
            <p:ph idx="1"/>
          </p:nvPr>
        </p:nvSpPr>
        <p:spPr>
          <a:xfrm>
            <a:off x="164123" y="1081089"/>
            <a:ext cx="12027877" cy="5776911"/>
          </a:xfrm>
        </p:spPr>
        <p:txBody>
          <a:bodyPr/>
          <a:lstStyle/>
          <a:p>
            <a:pPr marL="514350" indent="-514350">
              <a:buFont typeface="+mj-lt"/>
              <a:buAutoNum type="arabicPeriod"/>
            </a:pPr>
            <a:r>
              <a:rPr lang="hr-BA" dirty="0" smtClean="0"/>
              <a:t>Slijedeći podaci predstvlajau bodove sa ispita iz predmeta statistika na nekom uzorku studenata: 87,63,91,72,80,77,93,69,75,79,70,83,94,75,88.Kolika je sredina uzorka?</a:t>
            </a:r>
          </a:p>
          <a:p>
            <a:pPr marL="514350" indent="-514350">
              <a:buFont typeface="+mj-lt"/>
              <a:buAutoNum type="arabicPeriod"/>
            </a:pPr>
            <a:r>
              <a:rPr lang="hr-BA" dirty="0" smtClean="0"/>
              <a:t>Sledeći podaci predstavljaju godišnji prosjek padavina u uzorku gradova :</a:t>
            </a:r>
          </a:p>
          <a:p>
            <a:pPr marL="0" indent="0">
              <a:buNone/>
            </a:pPr>
            <a:r>
              <a:rPr lang="hr-BA" dirty="0" smtClean="0"/>
              <a:t>a)Odredi sredini uzorka prosječnog broja centimetara padavina</a:t>
            </a:r>
          </a:p>
          <a:p>
            <a:pPr marL="0" indent="0">
              <a:buNone/>
            </a:pPr>
            <a:r>
              <a:rPr lang="hr-BA" dirty="0" smtClean="0"/>
              <a:t>b)Pronaći sredinu uzorka prosječnog broja dana padavina </a:t>
            </a:r>
          </a:p>
          <a:p>
            <a:pPr marL="0" indent="0">
              <a:buNone/>
            </a:pPr>
            <a:r>
              <a:rPr lang="hr-BA" dirty="0" smtClean="0"/>
              <a:t>Podaci su dati u sledećoj tabeli:</a:t>
            </a:r>
          </a:p>
          <a:p>
            <a:pPr marL="0" indent="0">
              <a:buNone/>
            </a:pPr>
            <a:endParaRPr lang="hr-BA" dirty="0" smtClean="0"/>
          </a:p>
          <a:p>
            <a:pPr marL="0" indent="0">
              <a:buNone/>
            </a:pPr>
            <a:endParaRPr lang="bs-Latn-BA" dirty="0"/>
          </a:p>
        </p:txBody>
      </p:sp>
    </p:spTree>
    <p:extLst>
      <p:ext uri="{BB962C8B-B14F-4D97-AF65-F5344CB8AC3E}">
        <p14:creationId xmlns:p14="http://schemas.microsoft.com/office/powerpoint/2010/main" val="13682505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stretch>
            <a:fillRect/>
          </a:stretch>
        </p:blipFill>
        <p:spPr>
          <a:xfrm>
            <a:off x="781132" y="2160588"/>
            <a:ext cx="8389773" cy="3881437"/>
          </a:xfrm>
          <a:prstGeom prst="rect">
            <a:avLst/>
          </a:prstGeom>
        </p:spPr>
      </p:pic>
    </p:spTree>
    <p:extLst>
      <p:ext uri="{BB962C8B-B14F-4D97-AF65-F5344CB8AC3E}">
        <p14:creationId xmlns:p14="http://schemas.microsoft.com/office/powerpoint/2010/main" val="25499034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lnSpcReduction="10000"/>
          </a:bodyPr>
          <a:lstStyle/>
          <a:p>
            <a:pPr marL="0" indent="0" algn="just">
              <a:lnSpc>
                <a:spcPct val="160000"/>
              </a:lnSpc>
              <a:buNone/>
            </a:pPr>
            <a:r>
              <a:rPr lang="hr-BA" dirty="0" smtClean="0">
                <a:latin typeface="Times New Roman" panose="02020603050405020304" pitchFamily="18" charset="0"/>
                <a:cs typeface="Times New Roman" panose="02020603050405020304" pitchFamily="18" charset="0"/>
              </a:rPr>
              <a:t>3. </a:t>
            </a:r>
            <a:r>
              <a:rPr lang="hr-BA" sz="2400" dirty="0" smtClean="0">
                <a:latin typeface="Times New Roman" panose="02020603050405020304" pitchFamily="18" charset="0"/>
                <a:cs typeface="Times New Roman" panose="02020603050405020304" pitchFamily="18" charset="0"/>
              </a:rPr>
              <a:t>Sredina uzorka težina odraslih žena grada A je veća od sredina uzorka težina odraslih žena grada B.Šatviše sredina uzorka težina odraslih muškaraca grada A je veća od sredine uzorka težine odraslih muškaraca grada B.možemo li zaključiti da je sredina uzorka težina odraslih u gradu A veća od sredine uzoraka težina odraslih grada B?Obrazložiti vaš odgovor.</a:t>
            </a:r>
          </a:p>
          <a:p>
            <a:pPr marL="0" indent="0" algn="just">
              <a:lnSpc>
                <a:spcPct val="160000"/>
              </a:lnSpc>
              <a:buNone/>
            </a:pPr>
            <a:r>
              <a:rPr lang="hr-BA" sz="2400" dirty="0" smtClean="0">
                <a:latin typeface="Times New Roman" panose="02020603050405020304" pitchFamily="18" charset="0"/>
                <a:cs typeface="Times New Roman" panose="02020603050405020304" pitchFamily="18" charset="0"/>
              </a:rPr>
              <a:t>4. Pronaći sredinu uzoraka za ovaj skup podataka 1,2,4,7,10,12.Sad pronaći sredinu uzorka za ove skupove 3,6,12,21,30,36 i 6,7,9,12,15,17.</a:t>
            </a:r>
          </a:p>
          <a:p>
            <a:pPr marL="0" indent="0" algn="just">
              <a:lnSpc>
                <a:spcPct val="160000"/>
              </a:lnSpc>
              <a:buNone/>
            </a:pPr>
            <a:r>
              <a:rPr lang="hr-BA" sz="2400" dirty="0" smtClean="0">
                <a:latin typeface="Times New Roman" panose="02020603050405020304" pitchFamily="18" charset="0"/>
                <a:cs typeface="Times New Roman" panose="02020603050405020304" pitchFamily="18" charset="0"/>
              </a:rPr>
              <a:t>5.Sledeći pidaci pokazuju broj požara u moskvi po mjesecima iz 2002: 6,13,5,7,7,3,7,2,5,6,9,8.Odrediti sredinu uzorka ovog skupa podataka?</a:t>
            </a:r>
          </a:p>
          <a:p>
            <a:pPr marL="0" indent="0" algn="just">
              <a:lnSpc>
                <a:spcPct val="160000"/>
              </a:lnSpc>
              <a:buNone/>
            </a:pPr>
            <a:r>
              <a:rPr lang="hr-BA" sz="2400" dirty="0" smtClean="0">
                <a:latin typeface="Times New Roman" panose="02020603050405020304" pitchFamily="18" charset="0"/>
                <a:cs typeface="Times New Roman" panose="02020603050405020304" pitchFamily="18" charset="0"/>
              </a:rPr>
              <a:t>6.Jedna polovina vrijednosti uzorka je jednaka 10 a druga je jednaka 20.Kolika je sredina uzorka?</a:t>
            </a:r>
          </a:p>
          <a:p>
            <a:pPr marL="0" indent="0" algn="just">
              <a:lnSpc>
                <a:spcPct val="160000"/>
              </a:lnSpc>
              <a:buNone/>
            </a:pPr>
            <a:r>
              <a:rPr lang="hr-BA" sz="2400" dirty="0" smtClean="0">
                <a:latin typeface="Times New Roman" panose="02020603050405020304" pitchFamily="18" charset="0"/>
                <a:cs typeface="Times New Roman" panose="02020603050405020304" pitchFamily="18" charset="0"/>
              </a:rPr>
              <a:t>7.Pola vrijednosti uzorka je jednako 10 jedna šestina je jednaka 20 a jedna trećina jednka 30.kolika je sredina uzorka?</a:t>
            </a:r>
            <a:endParaRPr lang="bs-Latn-BA"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51564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846137"/>
          </a:xfrm>
        </p:spPr>
        <p:txBody>
          <a:bodyPr>
            <a:normAutofit fontScale="90000"/>
          </a:bodyPr>
          <a:lstStyle/>
          <a:p>
            <a:pPr algn="l"/>
            <a:r>
              <a:rPr lang="hr-BA" dirty="0" smtClean="0"/>
              <a:t>Odgovori </a:t>
            </a:r>
            <a:endParaRPr lang="bs-Latn-BA" dirty="0"/>
          </a:p>
        </p:txBody>
      </p:sp>
      <p:sp>
        <p:nvSpPr>
          <p:cNvPr id="3" name="Subtitle 2"/>
          <p:cNvSpPr>
            <a:spLocks noGrp="1"/>
          </p:cNvSpPr>
          <p:nvPr>
            <p:ph type="subTitle" idx="1"/>
          </p:nvPr>
        </p:nvSpPr>
        <p:spPr>
          <a:xfrm>
            <a:off x="88900" y="736600"/>
            <a:ext cx="12014200" cy="6019800"/>
          </a:xfrm>
        </p:spPr>
        <p:txBody>
          <a:bodyPr>
            <a:normAutofit/>
          </a:bodyPr>
          <a:lstStyle/>
          <a:p>
            <a:pPr algn="l">
              <a:lnSpc>
                <a:spcPct val="150000"/>
              </a:lnSpc>
            </a:pPr>
            <a:r>
              <a:rPr lang="hr-BA" dirty="0" smtClean="0">
                <a:latin typeface="Times New Roman" panose="02020603050405020304" pitchFamily="18" charset="0"/>
                <a:cs typeface="Times New Roman" panose="02020603050405020304" pitchFamily="18" charset="0"/>
              </a:rPr>
              <a:t>1.1196/15=79,73</a:t>
            </a:r>
          </a:p>
          <a:p>
            <a:pPr algn="l">
              <a:lnSpc>
                <a:spcPct val="150000"/>
              </a:lnSpc>
            </a:pPr>
            <a:r>
              <a:rPr lang="hr-BA" dirty="0" smtClean="0">
                <a:latin typeface="Times New Roman" panose="02020603050405020304" pitchFamily="18" charset="0"/>
                <a:cs typeface="Times New Roman" panose="02020603050405020304" pitchFamily="18" charset="0"/>
              </a:rPr>
              <a:t>2.429,03/13=33,00 cm 1331/13=102,38 dana</a:t>
            </a:r>
          </a:p>
          <a:p>
            <a:pPr algn="l">
              <a:lnSpc>
                <a:spcPct val="150000"/>
              </a:lnSpc>
            </a:pPr>
            <a:r>
              <a:rPr lang="hr-BA" dirty="0" smtClean="0">
                <a:latin typeface="Times New Roman" panose="02020603050405020304" pitchFamily="18" charset="0"/>
                <a:cs typeface="Times New Roman" panose="02020603050405020304" pitchFamily="18" charset="0"/>
              </a:rPr>
              <a:t>3.Ne.takođe zavisi od postotka populacije iz dva grada koje su žene npr ako A ima 9 žena čiji je prosjek težina 110 kg i 1 muškarca čiji je prosjek težina 200 dok grad b ima 10 žena čiji je prosjek 100 kg i muškaraca 10 čiji je šrosjek težina 190 kg.</a:t>
            </a:r>
          </a:p>
          <a:p>
            <a:pPr algn="l">
              <a:lnSpc>
                <a:spcPct val="150000"/>
              </a:lnSpc>
            </a:pPr>
            <a:r>
              <a:rPr lang="hr-BA" dirty="0" smtClean="0">
                <a:latin typeface="Times New Roman" panose="02020603050405020304" pitchFamily="18" charset="0"/>
                <a:cs typeface="Times New Roman" panose="02020603050405020304" pitchFamily="18" charset="0"/>
              </a:rPr>
              <a:t>4.6,18,11</a:t>
            </a:r>
          </a:p>
          <a:p>
            <a:pPr algn="l">
              <a:lnSpc>
                <a:spcPct val="150000"/>
              </a:lnSpc>
            </a:pPr>
            <a:r>
              <a:rPr lang="hr-BA" dirty="0" smtClean="0">
                <a:latin typeface="Times New Roman" panose="02020603050405020304" pitchFamily="18" charset="0"/>
                <a:cs typeface="Times New Roman" panose="02020603050405020304" pitchFamily="18" charset="0"/>
              </a:rPr>
              <a:t>5.78/11</a:t>
            </a:r>
          </a:p>
          <a:p>
            <a:pPr algn="l">
              <a:lnSpc>
                <a:spcPct val="150000"/>
              </a:lnSpc>
            </a:pPr>
            <a:r>
              <a:rPr lang="hr-BA" dirty="0" smtClean="0">
                <a:latin typeface="Times New Roman" panose="02020603050405020304" pitchFamily="18" charset="0"/>
                <a:cs typeface="Times New Roman" panose="02020603050405020304" pitchFamily="18" charset="0"/>
              </a:rPr>
              <a:t>6.15</a:t>
            </a:r>
          </a:p>
          <a:p>
            <a:pPr algn="l">
              <a:lnSpc>
                <a:spcPct val="150000"/>
              </a:lnSpc>
            </a:pPr>
            <a:r>
              <a:rPr lang="hr-BA" dirty="0" smtClean="0">
                <a:latin typeface="Times New Roman" panose="02020603050405020304" pitchFamily="18" charset="0"/>
                <a:cs typeface="Times New Roman" panose="02020603050405020304" pitchFamily="18" charset="0"/>
              </a:rPr>
              <a:t>7.1/2(10)+1/6(20)+1/3(30)=18,33</a:t>
            </a:r>
            <a:endParaRPr lang="bs-Latn-B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94712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1600" y="101600"/>
            <a:ext cx="11391900" cy="431800"/>
          </a:xfrm>
        </p:spPr>
        <p:txBody>
          <a:bodyPr>
            <a:noAutofit/>
          </a:bodyPr>
          <a:lstStyle/>
          <a:p>
            <a:r>
              <a:rPr lang="hr-BA" sz="2800" b="1" dirty="0" smtClean="0">
                <a:latin typeface="Times New Roman" panose="02020603050405020304" pitchFamily="18" charset="0"/>
                <a:cs typeface="Times New Roman" panose="02020603050405020304" pitchFamily="18" charset="0"/>
              </a:rPr>
              <a:t>Medijana uzorka</a:t>
            </a:r>
            <a:endParaRPr lang="bs-Latn-BA" sz="2800" b="1" dirty="0">
              <a:latin typeface="Times New Roman" panose="02020603050405020304" pitchFamily="18" charset="0"/>
              <a:cs typeface="Times New Roman" panose="02020603050405020304" pitchFamily="18" charset="0"/>
            </a:endParaRPr>
          </a:p>
        </p:txBody>
      </p:sp>
      <p:sp>
        <p:nvSpPr>
          <p:cNvPr id="5" name="TextBox 4"/>
          <p:cNvSpPr txBox="1"/>
          <p:nvPr/>
        </p:nvSpPr>
        <p:spPr>
          <a:xfrm>
            <a:off x="101600" y="952500"/>
            <a:ext cx="12090400" cy="5262979"/>
          </a:xfrm>
          <a:prstGeom prst="rect">
            <a:avLst/>
          </a:prstGeom>
          <a:noFill/>
        </p:spPr>
        <p:txBody>
          <a:bodyPr wrap="square" rtlCol="0">
            <a:spAutoFit/>
          </a:bodyPr>
          <a:lstStyle/>
          <a:p>
            <a:pPr>
              <a:lnSpc>
                <a:spcPct val="150000"/>
              </a:lnSpc>
            </a:pPr>
            <a:r>
              <a:rPr lang="hr-BA" sz="2800" dirty="0" smtClean="0">
                <a:latin typeface="Times New Roman" panose="02020603050405020304" pitchFamily="18" charset="0"/>
                <a:cs typeface="Times New Roman" panose="02020603050405020304" pitchFamily="18" charset="0"/>
              </a:rPr>
              <a:t>Sledeći podaci predstvaljaju broj sedmica koji je uzorak od sedam ljudi potrošilo na dobijanje vozačke dozvole nakon završetka kursa učenja –vožnje.</a:t>
            </a:r>
          </a:p>
          <a:p>
            <a:pPr>
              <a:lnSpc>
                <a:spcPct val="150000"/>
              </a:lnSpc>
            </a:pPr>
            <a:r>
              <a:rPr lang="hr-BA" sz="2800" dirty="0" smtClean="0">
                <a:latin typeface="Times New Roman" panose="02020603050405020304" pitchFamily="18" charset="0"/>
                <a:cs typeface="Times New Roman" panose="02020603050405020304" pitchFamily="18" charset="0"/>
              </a:rPr>
              <a:t>2,110,5,7,6,7,3</a:t>
            </a:r>
          </a:p>
          <a:p>
            <a:pPr>
              <a:lnSpc>
                <a:spcPct val="150000"/>
              </a:lnSpc>
            </a:pPr>
            <a:r>
              <a:rPr lang="hr-BA" sz="2800" dirty="0" smtClean="0">
                <a:latin typeface="Times New Roman" panose="02020603050405020304" pitchFamily="18" charset="0"/>
                <a:cs typeface="Times New Roman" panose="02020603050405020304" pitchFamily="18" charset="0"/>
              </a:rPr>
              <a:t>Sredina uzorka oovg skupa podataka je X=140*7=20 i primjetimo da je šest od sewdam zadatih uzoraka mnogo manji od sredine uzorka dok je sedmi mnogo veći.Ova činjenica nam ukazuje na slabost sredine uzorka u pokušaju da identifikuje centar skupa podataka –naime,njena vrijednost uveliko zavisi od ekstremnih vrijednosti podataka.</a:t>
            </a:r>
            <a:endParaRPr lang="bs-Latn-BA"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51695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pPr marL="0" indent="0">
              <a:lnSpc>
                <a:spcPct val="150000"/>
              </a:lnSpc>
              <a:buNone/>
            </a:pPr>
            <a:r>
              <a:rPr lang="hr-BA" dirty="0" smtClean="0">
                <a:latin typeface="Times New Roman" panose="02020603050405020304" pitchFamily="18" charset="0"/>
                <a:cs typeface="Times New Roman" panose="02020603050405020304" pitchFamily="18" charset="0"/>
              </a:rPr>
              <a:t>Statistika koja se takođe koristi za identifikaciju centra skupa podtaka ali na koju ne utiču ekstremne vrijednosti se naziva </a:t>
            </a:r>
            <a:r>
              <a:rPr lang="hr-BA" b="1" dirty="0" smtClean="0">
                <a:latin typeface="Times New Roman" panose="02020603050405020304" pitchFamily="18" charset="0"/>
                <a:cs typeface="Times New Roman" panose="02020603050405020304" pitchFamily="18" charset="0"/>
              </a:rPr>
              <a:t>medijana uzorka </a:t>
            </a:r>
            <a:r>
              <a:rPr lang="hr-BA" dirty="0" smtClean="0">
                <a:latin typeface="Times New Roman" panose="02020603050405020304" pitchFamily="18" charset="0"/>
                <a:cs typeface="Times New Roman" panose="02020603050405020304" pitchFamily="18" charset="0"/>
              </a:rPr>
              <a:t>,definisana kao srednja vrijednost kada su podaci poredani od manje ka većoj vrednosti.Medijana uzorka se obilježava sa m.</a:t>
            </a:r>
          </a:p>
          <a:p>
            <a:pPr marL="0" indent="0">
              <a:lnSpc>
                <a:spcPct val="150000"/>
              </a:lnSpc>
              <a:buNone/>
            </a:pPr>
            <a:r>
              <a:rPr lang="hr-BA" dirty="0" smtClean="0">
                <a:latin typeface="Times New Roman" panose="02020603050405020304" pitchFamily="18" charset="0"/>
                <a:cs typeface="Times New Roman" panose="02020603050405020304" pitchFamily="18" charset="0"/>
              </a:rPr>
              <a:t>Definicja :poredajte vrijednosti podataka od manje ka većoj vrjednosti .ako je broj podtaka neparan tada je medijana uzorka sredna vrijednost uređene liste ako je paran tada je medijana uzorka prosjek dvije srednje vrijednosti.</a:t>
            </a:r>
          </a:p>
          <a:p>
            <a:pPr marL="0" indent="0">
              <a:lnSpc>
                <a:spcPct val="150000"/>
              </a:lnSpc>
              <a:buNone/>
            </a:pPr>
            <a:r>
              <a:rPr lang="hr-BA" dirty="0" smtClean="0">
                <a:latin typeface="Times New Roman" panose="02020603050405020304" pitchFamily="18" charset="0"/>
                <a:cs typeface="Times New Roman" panose="02020603050405020304" pitchFamily="18" charset="0"/>
              </a:rPr>
              <a:t>Iz definicje slijedi da ako psootje tri vrijednosti podataka,,tada je medijana uzorka druga najmanje vrijednosti,a ako psotje 4 vrijednosti tada je  prosjek druge i treće  najmanje vrijednosti.</a:t>
            </a:r>
          </a:p>
          <a:p>
            <a:pPr marL="0" indent="0">
              <a:buNone/>
            </a:pPr>
            <a:endParaRPr lang="bs-Latn-B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7130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93800" y="347663"/>
            <a:ext cx="9144000" cy="744537"/>
          </a:xfrm>
        </p:spPr>
        <p:txBody>
          <a:bodyPr>
            <a:noAutofit/>
          </a:bodyPr>
          <a:lstStyle/>
          <a:p>
            <a:r>
              <a:rPr lang="hr-BA" sz="2800" dirty="0" smtClean="0">
                <a:latin typeface="Times New Roman" panose="02020603050405020304" pitchFamily="18" charset="0"/>
                <a:cs typeface="Times New Roman" panose="02020603050405020304" pitchFamily="18" charset="0"/>
              </a:rPr>
              <a:t>Korištenje statistke za sumiranje podataka-sredina uzorka</a:t>
            </a:r>
            <a:endParaRPr lang="bs-Latn-BA" sz="28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228600" y="1409700"/>
            <a:ext cx="11709400" cy="5448300"/>
          </a:xfrm>
        </p:spPr>
        <p:txBody>
          <a:bodyPr>
            <a:normAutofit/>
          </a:bodyPr>
          <a:lstStyle/>
          <a:p>
            <a:r>
              <a:rPr lang="hr-BA" sz="2800" b="1" u="sng" dirty="0" smtClean="0">
                <a:latin typeface="Times New Roman" panose="02020603050405020304" pitchFamily="18" charset="0"/>
                <a:cs typeface="Times New Roman" panose="02020603050405020304" pitchFamily="18" charset="0"/>
              </a:rPr>
              <a:t>Sredina uzorka</a:t>
            </a:r>
          </a:p>
          <a:p>
            <a:pPr algn="l">
              <a:lnSpc>
                <a:spcPct val="150000"/>
              </a:lnSpc>
            </a:pPr>
            <a:r>
              <a:rPr lang="hr-BA" sz="2800" dirty="0" smtClean="0">
                <a:latin typeface="Times New Roman" panose="02020603050405020304" pitchFamily="18" charset="0"/>
                <a:cs typeface="Times New Roman" panose="02020603050405020304" pitchFamily="18" charset="0"/>
              </a:rPr>
              <a:t>Pretpostavimo da imamo uzorak od n tački podataka čije vrijednosti smo označili sa x1,x2,x3,...,xn .Jedna statistika za uočavanje centra ovog skupa ppodtaka je sredina uzorka koja je definisana kao aritmetička sredina vrijednosti podataka.Definicija :Sredina uzorka kojućemo označavati sa x je definisana sa </a:t>
            </a:r>
          </a:p>
          <a:p>
            <a:pPr algn="l"/>
            <a:endParaRPr lang="bs-Latn-BA" sz="2800" dirty="0">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2"/>
          <a:stretch>
            <a:fillRect/>
          </a:stretch>
        </p:blipFill>
        <p:spPr>
          <a:xfrm>
            <a:off x="2981650" y="4845640"/>
            <a:ext cx="4828850" cy="1656760"/>
          </a:xfrm>
          <a:prstGeom prst="rect">
            <a:avLst/>
          </a:prstGeom>
        </p:spPr>
      </p:pic>
    </p:spTree>
    <p:extLst>
      <p:ext uri="{BB962C8B-B14F-4D97-AF65-F5344CB8AC3E}">
        <p14:creationId xmlns:p14="http://schemas.microsoft.com/office/powerpoint/2010/main" val="6331452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r>
              <a:rPr lang="hr-BA" dirty="0" smtClean="0"/>
              <a:t>Zadatak-1</a:t>
            </a:r>
            <a:endParaRPr lang="bs-Latn-BA" dirty="0"/>
          </a:p>
        </p:txBody>
      </p:sp>
      <p:sp>
        <p:nvSpPr>
          <p:cNvPr id="3" name="Content Placeholder 2"/>
          <p:cNvSpPr>
            <a:spLocks noGrp="1"/>
          </p:cNvSpPr>
          <p:nvPr>
            <p:ph idx="1"/>
          </p:nvPr>
        </p:nvSpPr>
        <p:spPr>
          <a:xfrm>
            <a:off x="-2" y="1055076"/>
            <a:ext cx="12192002" cy="5802923"/>
          </a:xfrm>
        </p:spPr>
        <p:txBody>
          <a:bodyPr/>
          <a:lstStyle/>
          <a:p>
            <a:pPr marL="0" indent="0">
              <a:lnSpc>
                <a:spcPct val="150000"/>
              </a:lnSpc>
              <a:buNone/>
            </a:pPr>
            <a:r>
              <a:rPr lang="hr-BA" dirty="0" smtClean="0">
                <a:latin typeface="Times New Roman" panose="02020603050405020304" pitchFamily="18" charset="0"/>
                <a:cs typeface="Times New Roman" panose="02020603050405020304" pitchFamily="18" charset="0"/>
              </a:rPr>
              <a:t>Sledeći podaci predstavljaju broj sedmica koje je 7 osoba trebalo za dobijanje vozačke dozvole:2,110,5,7,6,7,3.pronaći medijanu uzorka.</a:t>
            </a:r>
          </a:p>
          <a:p>
            <a:pPr marL="0" indent="0">
              <a:lnSpc>
                <a:spcPct val="150000"/>
              </a:lnSpc>
              <a:buNone/>
            </a:pPr>
            <a:r>
              <a:rPr lang="hr-BA" dirty="0" smtClean="0">
                <a:latin typeface="Times New Roman" panose="02020603050405020304" pitchFamily="18" charset="0"/>
                <a:cs typeface="Times New Roman" panose="02020603050405020304" pitchFamily="18" charset="0"/>
              </a:rPr>
              <a:t>Rešenje :Prvo poredajmo podatke u rastućem poretku :2,3,5,6,7,7,110</a:t>
            </a:r>
          </a:p>
          <a:p>
            <a:pPr marL="0" indent="0">
              <a:lnSpc>
                <a:spcPct val="150000"/>
              </a:lnSpc>
              <a:buNone/>
            </a:pPr>
            <a:r>
              <a:rPr lang="hr-BA" dirty="0" smtClean="0">
                <a:latin typeface="Times New Roman" panose="02020603050405020304" pitchFamily="18" charset="0"/>
                <a:cs typeface="Times New Roman" panose="02020603050405020304" pitchFamily="18" charset="0"/>
              </a:rPr>
              <a:t>Kako je veličina uzorka 7 slijedi da je medijana uzorka 4 najmanja vrijednost .Tj medijana uzorka je broja sedmic akoje je trebalo za dobijanje vozačke dozvvole tj m=6 sedmica.</a:t>
            </a:r>
          </a:p>
          <a:p>
            <a:pPr marL="0" indent="0">
              <a:lnSpc>
                <a:spcPct val="150000"/>
              </a:lnSpc>
              <a:buNone/>
            </a:pPr>
            <a:endParaRPr lang="bs-Latn-B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6140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568" y="0"/>
            <a:ext cx="12004431" cy="1325563"/>
          </a:xfrm>
        </p:spPr>
        <p:txBody>
          <a:bodyPr/>
          <a:lstStyle/>
          <a:p>
            <a:r>
              <a:rPr lang="hr-BA" dirty="0" smtClean="0"/>
              <a:t>Zadatak -2</a:t>
            </a:r>
            <a:endParaRPr lang="bs-Latn-BA" dirty="0"/>
          </a:p>
        </p:txBody>
      </p:sp>
      <p:sp>
        <p:nvSpPr>
          <p:cNvPr id="3" name="Content Placeholder 2"/>
          <p:cNvSpPr>
            <a:spLocks noGrp="1"/>
          </p:cNvSpPr>
          <p:nvPr>
            <p:ph idx="1"/>
          </p:nvPr>
        </p:nvSpPr>
        <p:spPr>
          <a:xfrm>
            <a:off x="187567" y="1125415"/>
            <a:ext cx="12004431" cy="5732585"/>
          </a:xfrm>
        </p:spPr>
        <p:txBody>
          <a:bodyPr/>
          <a:lstStyle/>
          <a:p>
            <a:pPr marL="0" indent="0">
              <a:lnSpc>
                <a:spcPct val="150000"/>
              </a:lnSpc>
              <a:buNone/>
            </a:pPr>
            <a:r>
              <a:rPr lang="hr-BA" dirty="0" smtClean="0">
                <a:latin typeface="Times New Roman" panose="02020603050405020304" pitchFamily="18" charset="0"/>
                <a:cs typeface="Times New Roman" panose="02020603050405020304" pitchFamily="18" charset="0"/>
              </a:rPr>
              <a:t>Sledeći podaci predstvaljaju broj dana koje je 6 osoba trebalo za prestanak pušenja ,nakon završenog kusra dizajniranja za ovu namjenu 1,2,3,5,8,100.Odrediti medijanu uzorka?</a:t>
            </a:r>
          </a:p>
          <a:p>
            <a:pPr marL="0" indent="0">
              <a:lnSpc>
                <a:spcPct val="150000"/>
              </a:lnSpc>
              <a:buNone/>
            </a:pPr>
            <a:r>
              <a:rPr lang="hr-BA" dirty="0" smtClean="0">
                <a:latin typeface="Times New Roman" panose="02020603050405020304" pitchFamily="18" charset="0"/>
                <a:cs typeface="Times New Roman" panose="02020603050405020304" pitchFamily="18" charset="0"/>
              </a:rPr>
              <a:t>Rj :kako je uzorka veličine 6 medijana uzorka je prosjek srednje dvije vrijednosti time: m=3+5/4.Tj medijana uzorka je 4 dana.</a:t>
            </a:r>
            <a:endParaRPr lang="bs-Latn-B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00933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pPr>
              <a:lnSpc>
                <a:spcPct val="150000"/>
              </a:lnSpc>
            </a:pPr>
            <a:r>
              <a:rPr lang="hr-BA" dirty="0" smtClean="0">
                <a:latin typeface="Times New Roman" panose="02020603050405020304" pitchFamily="18" charset="0"/>
                <a:cs typeface="Times New Roman" panose="02020603050405020304" pitchFamily="18" charset="0"/>
              </a:rPr>
              <a:t>U opšetm slučaju za skup podataka od n vrijednosti medijana uzorka je n+1/2 najmanje vrijednost kada je n neparno ili prosjek od n/2 najmanje vrijednosti i n/2+1 najmanje vrijednosti kada je n parno.Obe statistike i sredina uzoraka i medijana uzoraka su korisne za opisivanje centra tendencije težnje skupa podtaka .Sredina uzorka je s obzirom da je aritmetički prosjek koristi sve vrijednosti podataka.Medijana uzorka ,koja koristi smao jedu srednju vrijednost ne zavisi samo od ekstremnih vrednosti.</a:t>
            </a:r>
            <a:endParaRPr lang="bs-Latn-B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64272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1999" cy="6858000"/>
          </a:xfrm>
        </p:spPr>
        <p:txBody>
          <a:bodyPr/>
          <a:lstStyle/>
          <a:p>
            <a:pPr>
              <a:lnSpc>
                <a:spcPct val="150000"/>
              </a:lnSpc>
            </a:pPr>
            <a:r>
              <a:rPr lang="hr-BA" dirty="0" smtClean="0">
                <a:latin typeface="Times New Roman" panose="02020603050405020304" pitchFamily="18" charset="0"/>
                <a:cs typeface="Times New Roman" panose="02020603050405020304" pitchFamily="18" charset="0"/>
              </a:rPr>
              <a:t>Sledeća tabela prikazuje imena NBA igrača koji su dobili titulu šampiona u ostavrenom broju bodova i njihov prosječan broj bodova u svakoj od sezona od 1992-2008</a:t>
            </a:r>
          </a:p>
          <a:p>
            <a:pPr marL="0" indent="0">
              <a:lnSpc>
                <a:spcPct val="150000"/>
              </a:lnSpc>
              <a:buNone/>
            </a:pPr>
            <a:r>
              <a:rPr lang="hr-BA" dirty="0">
                <a:latin typeface="Times New Roman" panose="02020603050405020304" pitchFamily="18" charset="0"/>
                <a:cs typeface="Times New Roman" panose="02020603050405020304" pitchFamily="18" charset="0"/>
              </a:rPr>
              <a:t>a</a:t>
            </a:r>
            <a:r>
              <a:rPr lang="hr-BA" dirty="0" smtClean="0">
                <a:latin typeface="Times New Roman" panose="02020603050405020304" pitchFamily="18" charset="0"/>
                <a:cs typeface="Times New Roman" panose="02020603050405020304" pitchFamily="18" charset="0"/>
              </a:rPr>
              <a:t>) Pronaći medijanu uzorka prosječnih rezultata </a:t>
            </a:r>
          </a:p>
          <a:p>
            <a:pPr marL="0" indent="0">
              <a:lnSpc>
                <a:spcPct val="150000"/>
              </a:lnSpc>
              <a:buNone/>
            </a:pPr>
            <a:r>
              <a:rPr lang="hr-BA" dirty="0" smtClean="0">
                <a:latin typeface="Times New Roman" panose="02020603050405020304" pitchFamily="18" charset="0"/>
                <a:cs typeface="Times New Roman" panose="02020603050405020304" pitchFamily="18" charset="0"/>
              </a:rPr>
              <a:t>b) Pronaći sredinu uzorka prosječnih rezultata</a:t>
            </a:r>
            <a:endParaRPr lang="bs-Latn-B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94803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4174752181"/>
              </p:ext>
            </p:extLst>
          </p:nvPr>
        </p:nvGraphicFramePr>
        <p:xfrm>
          <a:off x="139699" y="187960"/>
          <a:ext cx="11569701" cy="5978378"/>
        </p:xfrm>
        <a:graphic>
          <a:graphicData uri="http://schemas.openxmlformats.org/drawingml/2006/table">
            <a:tbl>
              <a:tblPr firstRow="1" bandRow="1">
                <a:tableStyleId>{5C22544A-7EE6-4342-B048-85BDC9FD1C3A}</a:tableStyleId>
              </a:tblPr>
              <a:tblGrid>
                <a:gridCol w="3856567"/>
                <a:gridCol w="3856567"/>
                <a:gridCol w="3856567"/>
              </a:tblGrid>
              <a:tr h="194734">
                <a:tc>
                  <a:txBody>
                    <a:bodyPr/>
                    <a:lstStyle/>
                    <a:p>
                      <a:r>
                        <a:rPr lang="hr-BA" dirty="0" smtClean="0">
                          <a:latin typeface="Times New Roman" panose="02020603050405020304" pitchFamily="18" charset="0"/>
                          <a:cs typeface="Times New Roman" panose="02020603050405020304" pitchFamily="18" charset="0"/>
                        </a:rPr>
                        <a:t>1992-93</a:t>
                      </a:r>
                      <a:endParaRPr lang="bs-Latn-BA" dirty="0">
                        <a:latin typeface="Times New Roman" panose="02020603050405020304" pitchFamily="18" charset="0"/>
                        <a:cs typeface="Times New Roman" panose="02020603050405020304" pitchFamily="18" charset="0"/>
                      </a:endParaRPr>
                    </a:p>
                  </a:txBody>
                  <a:tcPr/>
                </a:tc>
                <a:tc>
                  <a:txBody>
                    <a:bodyPr/>
                    <a:lstStyle/>
                    <a:p>
                      <a:r>
                        <a:rPr lang="hr-BA" dirty="0" smtClean="0"/>
                        <a:t>Micheal Jordan,Čikago</a:t>
                      </a:r>
                      <a:r>
                        <a:rPr lang="hr-BA" baseline="0" dirty="0" smtClean="0"/>
                        <a:t> Buls</a:t>
                      </a:r>
                      <a:endParaRPr lang="bs-Latn-BA" dirty="0"/>
                    </a:p>
                  </a:txBody>
                  <a:tcPr/>
                </a:tc>
                <a:tc>
                  <a:txBody>
                    <a:bodyPr/>
                    <a:lstStyle/>
                    <a:p>
                      <a:r>
                        <a:rPr lang="hr-BA" dirty="0" smtClean="0"/>
                        <a:t>32,6</a:t>
                      </a:r>
                      <a:endParaRPr lang="bs-Latn-BA" dirty="0"/>
                    </a:p>
                  </a:txBody>
                  <a:tcPr/>
                </a:tc>
              </a:tr>
              <a:tr h="370840">
                <a:tc>
                  <a:txBody>
                    <a:bodyPr/>
                    <a:lstStyle/>
                    <a:p>
                      <a:r>
                        <a:rPr lang="hr-BA" dirty="0" smtClean="0"/>
                        <a:t>1993-94</a:t>
                      </a:r>
                      <a:endParaRPr lang="bs-Latn-BA" dirty="0"/>
                    </a:p>
                  </a:txBody>
                  <a:tcPr/>
                </a:tc>
                <a:tc>
                  <a:txBody>
                    <a:bodyPr/>
                    <a:lstStyle/>
                    <a:p>
                      <a:r>
                        <a:rPr lang="hr-BA" dirty="0" smtClean="0"/>
                        <a:t>David Robinson san antonio</a:t>
                      </a:r>
                      <a:endParaRPr lang="bs-Latn-BA" dirty="0"/>
                    </a:p>
                  </a:txBody>
                  <a:tcPr/>
                </a:tc>
                <a:tc>
                  <a:txBody>
                    <a:bodyPr/>
                    <a:lstStyle/>
                    <a:p>
                      <a:r>
                        <a:rPr lang="hr-BA" dirty="0" smtClean="0"/>
                        <a:t>29,8</a:t>
                      </a:r>
                      <a:endParaRPr lang="bs-Latn-BA" dirty="0"/>
                    </a:p>
                  </a:txBody>
                  <a:tcPr/>
                </a:tc>
              </a:tr>
              <a:tr h="370840">
                <a:tc>
                  <a:txBody>
                    <a:bodyPr/>
                    <a:lstStyle/>
                    <a:p>
                      <a:r>
                        <a:rPr lang="hr-BA" dirty="0" smtClean="0"/>
                        <a:t>1994-95</a:t>
                      </a:r>
                      <a:endParaRPr lang="bs-Latn-BA" dirty="0"/>
                    </a:p>
                  </a:txBody>
                  <a:tcPr/>
                </a:tc>
                <a:tc>
                  <a:txBody>
                    <a:bodyPr/>
                    <a:lstStyle/>
                    <a:p>
                      <a:r>
                        <a:rPr lang="hr-BA" dirty="0" smtClean="0"/>
                        <a:t>Šakile O Nill ,orlando</a:t>
                      </a:r>
                      <a:endParaRPr lang="bs-Latn-BA" dirty="0"/>
                    </a:p>
                  </a:txBody>
                  <a:tcPr/>
                </a:tc>
                <a:tc>
                  <a:txBody>
                    <a:bodyPr/>
                    <a:lstStyle/>
                    <a:p>
                      <a:r>
                        <a:rPr lang="hr-BA" dirty="0" smtClean="0"/>
                        <a:t>29,3</a:t>
                      </a:r>
                      <a:endParaRPr lang="bs-Latn-BA" dirty="0"/>
                    </a:p>
                  </a:txBody>
                  <a:tcPr/>
                </a:tc>
              </a:tr>
              <a:tr h="370840">
                <a:tc>
                  <a:txBody>
                    <a:bodyPr/>
                    <a:lstStyle/>
                    <a:p>
                      <a:r>
                        <a:rPr lang="hr-BA" dirty="0" smtClean="0"/>
                        <a:t>1995-96</a:t>
                      </a:r>
                      <a:endParaRPr lang="bs-Latn-BA" dirty="0"/>
                    </a:p>
                  </a:txBody>
                  <a:tcPr/>
                </a:tc>
                <a:tc>
                  <a:txBody>
                    <a:bodyPr/>
                    <a:lstStyle/>
                    <a:p>
                      <a:r>
                        <a:rPr lang="hr-BA" dirty="0" smtClean="0"/>
                        <a:t>Majkl Đordan,čikago</a:t>
                      </a:r>
                      <a:endParaRPr lang="bs-Latn-BA" dirty="0"/>
                    </a:p>
                  </a:txBody>
                  <a:tcPr/>
                </a:tc>
                <a:tc>
                  <a:txBody>
                    <a:bodyPr/>
                    <a:lstStyle/>
                    <a:p>
                      <a:r>
                        <a:rPr lang="hr-BA" dirty="0" smtClean="0"/>
                        <a:t>30,4</a:t>
                      </a:r>
                      <a:endParaRPr lang="bs-Latn-BA" dirty="0"/>
                    </a:p>
                  </a:txBody>
                  <a:tcPr/>
                </a:tc>
              </a:tr>
              <a:tr h="370840">
                <a:tc>
                  <a:txBody>
                    <a:bodyPr/>
                    <a:lstStyle/>
                    <a:p>
                      <a:r>
                        <a:rPr lang="hr-BA" dirty="0" smtClean="0"/>
                        <a:t>1997-98</a:t>
                      </a:r>
                      <a:endParaRPr lang="bs-Latn-BA" dirty="0"/>
                    </a:p>
                  </a:txBody>
                  <a:tcPr/>
                </a:tc>
                <a:tc>
                  <a:txBody>
                    <a:bodyPr/>
                    <a:lstStyle/>
                    <a:p>
                      <a:r>
                        <a:rPr lang="hr-BA" dirty="0" smtClean="0"/>
                        <a:t>Majkl Đordan čikago</a:t>
                      </a:r>
                      <a:endParaRPr lang="bs-Latn-BA" dirty="0"/>
                    </a:p>
                  </a:txBody>
                  <a:tcPr/>
                </a:tc>
                <a:tc>
                  <a:txBody>
                    <a:bodyPr/>
                    <a:lstStyle/>
                    <a:p>
                      <a:r>
                        <a:rPr lang="hr-BA" dirty="0" smtClean="0"/>
                        <a:t>29,6</a:t>
                      </a:r>
                      <a:endParaRPr lang="bs-Latn-BA" dirty="0"/>
                    </a:p>
                  </a:txBody>
                  <a:tcPr/>
                </a:tc>
              </a:tr>
              <a:tr h="370840">
                <a:tc>
                  <a:txBody>
                    <a:bodyPr/>
                    <a:lstStyle/>
                    <a:p>
                      <a:r>
                        <a:rPr lang="hr-BA" dirty="0" smtClean="0"/>
                        <a:t>1998-99</a:t>
                      </a:r>
                      <a:endParaRPr lang="bs-Latn-BA" dirty="0"/>
                    </a:p>
                  </a:txBody>
                  <a:tcPr/>
                </a:tc>
                <a:tc>
                  <a:txBody>
                    <a:bodyPr/>
                    <a:lstStyle/>
                    <a:p>
                      <a:r>
                        <a:rPr lang="hr-BA" dirty="0" smtClean="0"/>
                        <a:t>Majkl Đordan čikago</a:t>
                      </a:r>
                      <a:endParaRPr lang="bs-Latn-BA" dirty="0"/>
                    </a:p>
                  </a:txBody>
                  <a:tcPr/>
                </a:tc>
                <a:tc>
                  <a:txBody>
                    <a:bodyPr/>
                    <a:lstStyle/>
                    <a:p>
                      <a:r>
                        <a:rPr lang="hr-BA" dirty="0" smtClean="0"/>
                        <a:t>28,7</a:t>
                      </a:r>
                      <a:endParaRPr lang="bs-Latn-BA" dirty="0"/>
                    </a:p>
                  </a:txBody>
                  <a:tcPr/>
                </a:tc>
              </a:tr>
              <a:tr h="370840">
                <a:tc>
                  <a:txBody>
                    <a:bodyPr/>
                    <a:lstStyle/>
                    <a:p>
                      <a:r>
                        <a:rPr lang="hr-BA" dirty="0" smtClean="0"/>
                        <a:t>1999-00</a:t>
                      </a:r>
                      <a:endParaRPr lang="bs-Latn-BA"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r-BA" sz="1800" b="0" i="0" u="none" strike="noStrike" kern="1200" cap="none" spc="0" normalizeH="0" baseline="0" noProof="0" dirty="0" smtClean="0">
                          <a:ln>
                            <a:noFill/>
                          </a:ln>
                          <a:solidFill>
                            <a:prstClr val="black"/>
                          </a:solidFill>
                          <a:effectLst/>
                          <a:uLnTx/>
                          <a:uFillTx/>
                          <a:latin typeface="+mn-lt"/>
                          <a:ea typeface="+mn-ea"/>
                          <a:cs typeface="+mn-cs"/>
                        </a:rPr>
                        <a:t>Šakile O Nill ,orlando</a:t>
                      </a:r>
                      <a:endParaRPr kumimoji="0" lang="bs-Latn-BA" sz="1800" b="0" i="0" u="none" strike="noStrike" kern="1200" cap="none" spc="0" normalizeH="0" baseline="0" noProof="0" dirty="0" smtClean="0">
                        <a:ln>
                          <a:noFill/>
                        </a:ln>
                        <a:solidFill>
                          <a:prstClr val="black"/>
                        </a:solidFill>
                        <a:effectLst/>
                        <a:uLnTx/>
                        <a:uFillTx/>
                        <a:latin typeface="+mn-lt"/>
                        <a:ea typeface="+mn-ea"/>
                        <a:cs typeface="+mn-cs"/>
                      </a:endParaRPr>
                    </a:p>
                  </a:txBody>
                  <a:tcPr/>
                </a:tc>
                <a:tc>
                  <a:txBody>
                    <a:bodyPr/>
                    <a:lstStyle/>
                    <a:p>
                      <a:r>
                        <a:rPr lang="hr-BA" dirty="0" smtClean="0"/>
                        <a:t>26,8</a:t>
                      </a:r>
                      <a:endParaRPr lang="bs-Latn-BA" dirty="0"/>
                    </a:p>
                  </a:txBody>
                  <a:tcPr/>
                </a:tc>
              </a:tr>
              <a:tr h="370840">
                <a:tc>
                  <a:txBody>
                    <a:bodyPr/>
                    <a:lstStyle/>
                    <a:p>
                      <a:r>
                        <a:rPr lang="hr-BA" dirty="0" smtClean="0"/>
                        <a:t>2000-01</a:t>
                      </a:r>
                      <a:endParaRPr lang="bs-Latn-BA"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r-BA" sz="1800" b="0" i="0" u="none" strike="noStrike" kern="1200" cap="none" spc="0" normalizeH="0" baseline="0" noProof="0" dirty="0" smtClean="0">
                          <a:ln>
                            <a:noFill/>
                          </a:ln>
                          <a:solidFill>
                            <a:prstClr val="black"/>
                          </a:solidFill>
                          <a:effectLst/>
                          <a:uLnTx/>
                          <a:uFillTx/>
                          <a:latin typeface="+mn-lt"/>
                          <a:ea typeface="+mn-ea"/>
                          <a:cs typeface="+mn-cs"/>
                        </a:rPr>
                        <a:t>Šakile O Nill ,orlando</a:t>
                      </a:r>
                      <a:endParaRPr kumimoji="0" lang="bs-Latn-BA" sz="1800" b="0" i="0" u="none" strike="noStrike" kern="1200" cap="none" spc="0" normalizeH="0" baseline="0" noProof="0" dirty="0" smtClean="0">
                        <a:ln>
                          <a:noFill/>
                        </a:ln>
                        <a:solidFill>
                          <a:prstClr val="black"/>
                        </a:solidFill>
                        <a:effectLst/>
                        <a:uLnTx/>
                        <a:uFillTx/>
                        <a:latin typeface="+mn-lt"/>
                        <a:ea typeface="+mn-ea"/>
                        <a:cs typeface="+mn-cs"/>
                      </a:endParaRPr>
                    </a:p>
                  </a:txBody>
                  <a:tcPr/>
                </a:tc>
                <a:tc>
                  <a:txBody>
                    <a:bodyPr/>
                    <a:lstStyle/>
                    <a:p>
                      <a:r>
                        <a:rPr lang="hr-BA" dirty="0" smtClean="0"/>
                        <a:t>29,7</a:t>
                      </a:r>
                      <a:endParaRPr lang="bs-Latn-BA" dirty="0"/>
                    </a:p>
                  </a:txBody>
                  <a:tcPr/>
                </a:tc>
              </a:tr>
              <a:tr h="370840">
                <a:tc>
                  <a:txBody>
                    <a:bodyPr/>
                    <a:lstStyle/>
                    <a:p>
                      <a:r>
                        <a:rPr lang="hr-BA" dirty="0" smtClean="0"/>
                        <a:t>2001-02</a:t>
                      </a:r>
                      <a:endParaRPr lang="bs-Latn-BA"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r-BA" sz="1800" b="0" i="0" u="none" strike="noStrike" kern="1200" cap="none" spc="0" normalizeH="0" baseline="0" noProof="0" dirty="0" smtClean="0">
                          <a:ln>
                            <a:noFill/>
                          </a:ln>
                          <a:solidFill>
                            <a:prstClr val="black"/>
                          </a:solidFill>
                          <a:effectLst/>
                          <a:uLnTx/>
                          <a:uFillTx/>
                          <a:latin typeface="+mn-lt"/>
                          <a:ea typeface="+mn-ea"/>
                          <a:cs typeface="+mn-cs"/>
                        </a:rPr>
                        <a:t>Majkl Đordan čikago</a:t>
                      </a:r>
                      <a:endParaRPr kumimoji="0" lang="bs-Latn-BA" sz="1800" b="0" i="0" u="none" strike="noStrike" kern="1200" cap="none" spc="0" normalizeH="0" baseline="0" noProof="0" dirty="0" smtClean="0">
                        <a:ln>
                          <a:noFill/>
                        </a:ln>
                        <a:solidFill>
                          <a:prstClr val="black"/>
                        </a:solidFill>
                        <a:effectLst/>
                        <a:uLnTx/>
                        <a:uFillTx/>
                        <a:latin typeface="+mn-lt"/>
                        <a:ea typeface="+mn-ea"/>
                        <a:cs typeface="+mn-cs"/>
                      </a:endParaRPr>
                    </a:p>
                  </a:txBody>
                  <a:tcPr/>
                </a:tc>
                <a:tc>
                  <a:txBody>
                    <a:bodyPr/>
                    <a:lstStyle/>
                    <a:p>
                      <a:r>
                        <a:rPr lang="hr-BA" dirty="0" smtClean="0"/>
                        <a:t>31,1</a:t>
                      </a:r>
                      <a:endParaRPr lang="bs-Latn-BA" dirty="0"/>
                    </a:p>
                  </a:txBody>
                  <a:tcPr/>
                </a:tc>
              </a:tr>
              <a:tr h="370840">
                <a:tc>
                  <a:txBody>
                    <a:bodyPr/>
                    <a:lstStyle/>
                    <a:p>
                      <a:r>
                        <a:rPr lang="hr-BA" dirty="0" smtClean="0"/>
                        <a:t>2002-03</a:t>
                      </a:r>
                      <a:endParaRPr lang="bs-Latn-BA"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r-BA" dirty="0" smtClean="0"/>
                        <a:t>Majkl Đordan čikago</a:t>
                      </a:r>
                      <a:endParaRPr lang="bs-Latn-BA" dirty="0" smtClean="0"/>
                    </a:p>
                  </a:txBody>
                  <a:tcPr/>
                </a:tc>
                <a:tc>
                  <a:txBody>
                    <a:bodyPr/>
                    <a:lstStyle/>
                    <a:p>
                      <a:r>
                        <a:rPr lang="hr-BA" dirty="0" smtClean="0"/>
                        <a:t>31,4</a:t>
                      </a:r>
                      <a:endParaRPr lang="bs-Latn-BA" dirty="0"/>
                    </a:p>
                  </a:txBody>
                  <a:tcPr/>
                </a:tc>
              </a:tr>
              <a:tr h="370840">
                <a:tc>
                  <a:txBody>
                    <a:bodyPr/>
                    <a:lstStyle/>
                    <a:p>
                      <a:r>
                        <a:rPr lang="hr-BA" dirty="0" smtClean="0"/>
                        <a:t>2003-04</a:t>
                      </a:r>
                      <a:endParaRPr lang="bs-Latn-BA"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r-BA" dirty="0" smtClean="0"/>
                        <a:t>Majkl Đordan čikago</a:t>
                      </a:r>
                      <a:endParaRPr lang="bs-Latn-BA" dirty="0" smtClean="0"/>
                    </a:p>
                  </a:txBody>
                  <a:tcPr/>
                </a:tc>
                <a:tc>
                  <a:txBody>
                    <a:bodyPr/>
                    <a:lstStyle/>
                    <a:p>
                      <a:r>
                        <a:rPr lang="hr-BA" dirty="0" smtClean="0"/>
                        <a:t>32,1</a:t>
                      </a:r>
                      <a:endParaRPr lang="bs-Latn-BA" dirty="0"/>
                    </a:p>
                  </a:txBody>
                  <a:tcPr/>
                </a:tc>
              </a:tr>
              <a:tr h="370840">
                <a:tc>
                  <a:txBody>
                    <a:bodyPr/>
                    <a:lstStyle/>
                    <a:p>
                      <a:r>
                        <a:rPr lang="hr-BA" dirty="0" smtClean="0"/>
                        <a:t>2004-05</a:t>
                      </a:r>
                      <a:endParaRPr lang="bs-Latn-BA"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r-BA" dirty="0" smtClean="0"/>
                        <a:t>Majkl Đordan čikago</a:t>
                      </a:r>
                      <a:endParaRPr lang="bs-Latn-BA" dirty="0" smtClean="0"/>
                    </a:p>
                  </a:txBody>
                  <a:tcPr/>
                </a:tc>
                <a:tc>
                  <a:txBody>
                    <a:bodyPr/>
                    <a:lstStyle/>
                    <a:p>
                      <a:r>
                        <a:rPr lang="hr-BA" dirty="0" smtClean="0"/>
                        <a:t>28,0</a:t>
                      </a:r>
                      <a:endParaRPr lang="bs-Latn-BA" dirty="0"/>
                    </a:p>
                  </a:txBody>
                  <a:tcPr/>
                </a:tc>
              </a:tr>
              <a:tr h="370840">
                <a:tc>
                  <a:txBody>
                    <a:bodyPr/>
                    <a:lstStyle/>
                    <a:p>
                      <a:r>
                        <a:rPr lang="hr-BA" dirty="0" smtClean="0"/>
                        <a:t>2005-06</a:t>
                      </a:r>
                      <a:endParaRPr lang="bs-Latn-BA" dirty="0"/>
                    </a:p>
                  </a:txBody>
                  <a:tcPr/>
                </a:tc>
                <a:tc>
                  <a:txBody>
                    <a:bodyPr/>
                    <a:lstStyle/>
                    <a:p>
                      <a:r>
                        <a:rPr lang="hr-BA" dirty="0" smtClean="0"/>
                        <a:t>David Robinson san antonio</a:t>
                      </a:r>
                      <a:endParaRPr lang="bs-Latn-BA" dirty="0"/>
                    </a:p>
                  </a:txBody>
                  <a:tcPr/>
                </a:tc>
                <a:tc>
                  <a:txBody>
                    <a:bodyPr/>
                    <a:lstStyle/>
                    <a:p>
                      <a:r>
                        <a:rPr lang="hr-BA" dirty="0" smtClean="0"/>
                        <a:t>30,7</a:t>
                      </a:r>
                      <a:endParaRPr lang="bs-Latn-BA" dirty="0"/>
                    </a:p>
                  </a:txBody>
                  <a:tcPr/>
                </a:tc>
              </a:tr>
              <a:tr h="370840">
                <a:tc>
                  <a:txBody>
                    <a:bodyPr/>
                    <a:lstStyle/>
                    <a:p>
                      <a:r>
                        <a:rPr lang="hr-BA" dirty="0" smtClean="0"/>
                        <a:t>2006-07</a:t>
                      </a:r>
                      <a:endParaRPr lang="bs-Latn-BA"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r-BA" dirty="0" smtClean="0"/>
                        <a:t>David Robinson san antonio</a:t>
                      </a:r>
                      <a:endParaRPr lang="bs-Latn-BA" dirty="0" smtClean="0"/>
                    </a:p>
                  </a:txBody>
                  <a:tcPr/>
                </a:tc>
                <a:tc>
                  <a:txBody>
                    <a:bodyPr/>
                    <a:lstStyle/>
                    <a:p>
                      <a:r>
                        <a:rPr lang="hr-BA" dirty="0" smtClean="0"/>
                        <a:t>35,4</a:t>
                      </a:r>
                      <a:endParaRPr lang="bs-Latn-BA" dirty="0"/>
                    </a:p>
                  </a:txBody>
                  <a:tcPr/>
                </a:tc>
              </a:tr>
              <a:tr h="370840">
                <a:tc>
                  <a:txBody>
                    <a:bodyPr/>
                    <a:lstStyle/>
                    <a:p>
                      <a:r>
                        <a:rPr lang="hr-BA" dirty="0" smtClean="0"/>
                        <a:t>2007-08</a:t>
                      </a:r>
                      <a:endParaRPr lang="bs-Latn-BA"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r-BA" dirty="0" smtClean="0"/>
                        <a:t>David Robinson san antonio</a:t>
                      </a:r>
                      <a:endParaRPr lang="bs-Latn-BA" dirty="0" smtClean="0"/>
                    </a:p>
                  </a:txBody>
                  <a:tcPr/>
                </a:tc>
                <a:tc>
                  <a:txBody>
                    <a:bodyPr/>
                    <a:lstStyle/>
                    <a:p>
                      <a:r>
                        <a:rPr lang="hr-BA" dirty="0" smtClean="0"/>
                        <a:t>31,6</a:t>
                      </a:r>
                      <a:endParaRPr lang="bs-Latn-BA" dirty="0"/>
                    </a:p>
                  </a:txBody>
                  <a:tcPr/>
                </a:tc>
              </a:tr>
              <a:tr h="420858">
                <a:tc>
                  <a:txBody>
                    <a:bodyPr/>
                    <a:lstStyle/>
                    <a:p>
                      <a:r>
                        <a:rPr lang="hr-BA" dirty="0" smtClean="0"/>
                        <a:t>2008-09</a:t>
                      </a:r>
                      <a:endParaRPr lang="bs-Latn-BA" dirty="0"/>
                    </a:p>
                  </a:txBody>
                  <a:tcPr/>
                </a:tc>
                <a:tc>
                  <a:txBody>
                    <a:bodyPr/>
                    <a:lstStyle/>
                    <a:p>
                      <a:r>
                        <a:rPr lang="hr-BA" dirty="0" smtClean="0"/>
                        <a:t>Majkl Đordan,čikago</a:t>
                      </a:r>
                      <a:endParaRPr lang="bs-Latn-BA" dirty="0"/>
                    </a:p>
                  </a:txBody>
                  <a:tcPr/>
                </a:tc>
                <a:tc>
                  <a:txBody>
                    <a:bodyPr/>
                    <a:lstStyle/>
                    <a:p>
                      <a:r>
                        <a:rPr lang="hr-BA" dirty="0" smtClean="0"/>
                        <a:t>30,2</a:t>
                      </a:r>
                      <a:endParaRPr lang="bs-Latn-BA" dirty="0"/>
                    </a:p>
                  </a:txBody>
                  <a:tcPr/>
                </a:tc>
              </a:tr>
            </a:tbl>
          </a:graphicData>
        </a:graphic>
      </p:graphicFrame>
    </p:spTree>
    <p:extLst>
      <p:ext uri="{BB962C8B-B14F-4D97-AF65-F5344CB8AC3E}">
        <p14:creationId xmlns:p14="http://schemas.microsoft.com/office/powerpoint/2010/main" val="2479945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pPr>
              <a:lnSpc>
                <a:spcPct val="150000"/>
              </a:lnSpc>
            </a:pPr>
            <a:r>
              <a:rPr lang="hr-BA" dirty="0" smtClean="0">
                <a:latin typeface="Times New Roman" panose="02020603050405020304" pitchFamily="18" charset="0"/>
                <a:cs typeface="Times New Roman" panose="02020603050405020304" pitchFamily="18" charset="0"/>
              </a:rPr>
              <a:t>Rj:</a:t>
            </a:r>
          </a:p>
          <a:p>
            <a:pPr>
              <a:lnSpc>
                <a:spcPct val="150000"/>
              </a:lnSpc>
            </a:pPr>
            <a:r>
              <a:rPr lang="hr-BA" dirty="0" smtClean="0">
                <a:latin typeface="Times New Roman" panose="02020603050405020304" pitchFamily="18" charset="0"/>
                <a:cs typeface="Times New Roman" panose="02020603050405020304" pitchFamily="18" charset="0"/>
              </a:rPr>
              <a:t>Kako postoji 17 vrijednosti podataka medijana uzorka je deveti najmanji broj.Prema tome medijana uzorka je m=30,2.</a:t>
            </a:r>
          </a:p>
          <a:p>
            <a:pPr>
              <a:lnSpc>
                <a:spcPct val="150000"/>
              </a:lnSpc>
            </a:pPr>
            <a:r>
              <a:rPr lang="hr-BA" dirty="0" smtClean="0">
                <a:latin typeface="Times New Roman" panose="02020603050405020304" pitchFamily="18" charset="0"/>
                <a:cs typeface="Times New Roman" panose="02020603050405020304" pitchFamily="18" charset="0"/>
              </a:rPr>
              <a:t>Suma svih 17vrijednosti je 517,4 pa je sredina uzorka x=517,4/17=30,435</a:t>
            </a:r>
          </a:p>
          <a:p>
            <a:pPr marL="0" indent="0">
              <a:lnSpc>
                <a:spcPct val="150000"/>
              </a:lnSpc>
              <a:buNone/>
            </a:pPr>
            <a:endParaRPr lang="bs-Latn-B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07603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BA" dirty="0" smtClean="0"/>
              <a:t>Postotak uzorka</a:t>
            </a:r>
            <a:endParaRPr lang="bs-Latn-BA" dirty="0"/>
          </a:p>
        </p:txBody>
      </p:sp>
      <p:sp>
        <p:nvSpPr>
          <p:cNvPr id="3" name="Content Placeholder 2"/>
          <p:cNvSpPr>
            <a:spLocks noGrp="1"/>
          </p:cNvSpPr>
          <p:nvPr>
            <p:ph idx="1"/>
          </p:nvPr>
        </p:nvSpPr>
        <p:spPr/>
        <p:txBody>
          <a:bodyPr/>
          <a:lstStyle/>
          <a:p>
            <a:pPr>
              <a:lnSpc>
                <a:spcPct val="150000"/>
              </a:lnSpc>
            </a:pPr>
            <a:r>
              <a:rPr lang="hr-BA" dirty="0" smtClean="0"/>
              <a:t>Medijana uzorka je specijalan tip statistike koji je poznat kao 100 %</a:t>
            </a:r>
            <a:r>
              <a:rPr lang="hr-BA" dirty="0" smtClean="0">
                <a:latin typeface="Times New Roman" panose="02020603050405020304" pitchFamily="18" charset="0"/>
                <a:cs typeface="Times New Roman" panose="02020603050405020304" pitchFamily="18" charset="0"/>
              </a:rPr>
              <a:t>postotak uzorak gdje je p neki racionalan broj između nula  i jedan.slobodno govoreći 100% postotak uzorka vrijednosti k takva da 100 % postotak  uzorak vrijednopsti k takav da 100 posto vrijednosti podataka je manje od k a 100(1-p) posot vrijenosti je veća od k.</a:t>
            </a:r>
          </a:p>
          <a:p>
            <a:pPr>
              <a:lnSpc>
                <a:spcPct val="150000"/>
              </a:lnSpc>
            </a:pPr>
            <a:endParaRPr lang="bs-Latn-BA" dirty="0"/>
          </a:p>
        </p:txBody>
      </p:sp>
    </p:spTree>
    <p:extLst>
      <p:ext uri="{BB962C8B-B14F-4D97-AF65-F5344CB8AC3E}">
        <p14:creationId xmlns:p14="http://schemas.microsoft.com/office/powerpoint/2010/main" val="38893469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BA" dirty="0" smtClean="0"/>
              <a:t>Postotak uzorka</a:t>
            </a:r>
            <a:endParaRPr lang="bs-Latn-BA" dirty="0"/>
          </a:p>
        </p:txBody>
      </p:sp>
      <p:sp>
        <p:nvSpPr>
          <p:cNvPr id="3" name="Content Placeholder 2"/>
          <p:cNvSpPr>
            <a:spLocks noGrp="1"/>
          </p:cNvSpPr>
          <p:nvPr>
            <p:ph idx="1"/>
          </p:nvPr>
        </p:nvSpPr>
        <p:spPr/>
        <p:txBody>
          <a:bodyPr>
            <a:normAutofit/>
          </a:bodyPr>
          <a:lstStyle/>
          <a:p>
            <a:pPr algn="just">
              <a:lnSpc>
                <a:spcPct val="150000"/>
              </a:lnSpc>
            </a:pPr>
            <a:r>
              <a:rPr lang="hr-BA" dirty="0" smtClean="0"/>
              <a:t>Definicja:100 %  postotak uzorak je vrijednost iz podtaka koja ima soobinu da je najmanje 100 posto podtaka manje ili jednako ovoj vrijednosti i najvise 100(1-p) postotka vrijednosti podtaka su veće il ijednake ovoj vrijednosti .Ako dvje vrijednosti imaju ovu osobinu ,tada je 100% postotak uzorak aritmetička sredina ovih vrijednosti. Primjetimo da je medijana uzorka ustavri 50-ti postotak uzorak.to jest 100% uzorak kad aje p=1/2.</a:t>
            </a:r>
            <a:endParaRPr lang="bs-Latn-BA" dirty="0"/>
          </a:p>
        </p:txBody>
      </p:sp>
    </p:spTree>
    <p:extLst>
      <p:ext uri="{BB962C8B-B14F-4D97-AF65-F5344CB8AC3E}">
        <p14:creationId xmlns:p14="http://schemas.microsoft.com/office/powerpoint/2010/main" val="12449841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192001" cy="6858000"/>
          </a:xfrm>
        </p:spPr>
        <p:txBody>
          <a:bodyPr/>
          <a:lstStyle/>
          <a:p>
            <a:r>
              <a:rPr lang="hr-BA" dirty="0" smtClean="0">
                <a:latin typeface="Times New Roman" panose="02020603050405020304" pitchFamily="18" charset="0"/>
                <a:cs typeface="Times New Roman" panose="02020603050405020304" pitchFamily="18" charset="0"/>
              </a:rPr>
              <a:t>Da bi odredili 100% postotak uzorka za skup podataka veličine n potrebno je sledeće:</a:t>
            </a:r>
          </a:p>
          <a:p>
            <a:pPr marL="0" indent="0">
              <a:buNone/>
            </a:pPr>
            <a:r>
              <a:rPr lang="hr-BA" dirty="0" smtClean="0">
                <a:latin typeface="Times New Roman" panose="02020603050405020304" pitchFamily="18" charset="0"/>
                <a:cs typeface="Times New Roman" panose="02020603050405020304" pitchFamily="18" charset="0"/>
              </a:rPr>
              <a:t>1.Poredamo podatke u rastućem poretku</a:t>
            </a:r>
          </a:p>
          <a:p>
            <a:pPr marL="0" indent="0">
              <a:buNone/>
            </a:pPr>
            <a:r>
              <a:rPr lang="hr-BA" dirty="0" smtClean="0">
                <a:latin typeface="Times New Roman" panose="02020603050405020304" pitchFamily="18" charset="0"/>
                <a:cs typeface="Times New Roman" panose="02020603050405020304" pitchFamily="18" charset="0"/>
              </a:rPr>
              <a:t>2.Ako npr nije cijeli niz odredimo najmanji cijeli veći od np vrijednosti podtaka na toj poziciji je 100% postotak uzorka</a:t>
            </a:r>
          </a:p>
          <a:p>
            <a:pPr marL="0" indent="0">
              <a:buNone/>
            </a:pPr>
            <a:r>
              <a:rPr lang="hr-BA" dirty="0" smtClean="0">
                <a:latin typeface="Times New Roman" panose="02020603050405020304" pitchFamily="18" charset="0"/>
                <a:cs typeface="Times New Roman" panose="02020603050405020304" pitchFamily="18" charset="0"/>
              </a:rPr>
              <a:t>3.Ako je np cijeli broj tada je prosjek vrijednosti na pozicijama np i 100 p postotak uzorka.</a:t>
            </a:r>
            <a:endParaRPr lang="bs-Latn-B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58145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BA" dirty="0" smtClean="0"/>
              <a:t>Mod uzorka</a:t>
            </a:r>
            <a:endParaRPr lang="bs-Latn-BA" dirty="0"/>
          </a:p>
        </p:txBody>
      </p:sp>
      <p:sp>
        <p:nvSpPr>
          <p:cNvPr id="3" name="Content Placeholder 2"/>
          <p:cNvSpPr>
            <a:spLocks noGrp="1"/>
          </p:cNvSpPr>
          <p:nvPr>
            <p:ph idx="1"/>
          </p:nvPr>
        </p:nvSpPr>
        <p:spPr/>
        <p:txBody>
          <a:bodyPr/>
          <a:lstStyle/>
          <a:p>
            <a:pPr marL="0" indent="0">
              <a:lnSpc>
                <a:spcPct val="150000"/>
              </a:lnSpc>
              <a:buNone/>
            </a:pPr>
            <a:r>
              <a:rPr lang="hr-BA" dirty="0" smtClean="0">
                <a:latin typeface="Times New Roman" panose="02020603050405020304" pitchFamily="18" charset="0"/>
                <a:cs typeface="Times New Roman" panose="02020603050405020304" pitchFamily="18" charset="0"/>
              </a:rPr>
              <a:t>Još jedan indikator za centar tendencije je mod uzorka,koji je definisan kao vrijednost podatka koji ima najveću frekvenciju u skupu podataka.</a:t>
            </a:r>
          </a:p>
          <a:p>
            <a:pPr marL="0" indent="0">
              <a:lnSpc>
                <a:spcPct val="150000"/>
              </a:lnSpc>
              <a:buNone/>
            </a:pPr>
            <a:r>
              <a:rPr lang="hr-BA" dirty="0" smtClean="0">
                <a:latin typeface="Times New Roman" panose="02020603050405020304" pitchFamily="18" charset="0"/>
                <a:cs typeface="Times New Roman" panose="02020603050405020304" pitchFamily="18" charset="0"/>
              </a:rPr>
              <a:t>Sledeći podaci predstvaljaju veličine 8 haljina koe su prodane u ženskom butiku </a:t>
            </a:r>
          </a:p>
          <a:p>
            <a:pPr marL="0" indent="0">
              <a:lnSpc>
                <a:spcPct val="150000"/>
              </a:lnSpc>
              <a:buNone/>
            </a:pPr>
            <a:r>
              <a:rPr lang="hr-BA" dirty="0" smtClean="0">
                <a:latin typeface="Times New Roman" panose="02020603050405020304" pitchFamily="18" charset="0"/>
                <a:cs typeface="Times New Roman" panose="02020603050405020304" pitchFamily="18" charset="0"/>
              </a:rPr>
              <a:t>8,10,6,4,10,12,14,10 koliko je mod uzorka?</a:t>
            </a:r>
          </a:p>
          <a:p>
            <a:pPr marL="0" indent="0">
              <a:lnSpc>
                <a:spcPct val="150000"/>
              </a:lnSpc>
              <a:buNone/>
            </a:pPr>
            <a:r>
              <a:rPr lang="hr-BA" dirty="0" smtClean="0">
                <a:latin typeface="Times New Roman" panose="02020603050405020304" pitchFamily="18" charset="0"/>
                <a:cs typeface="Times New Roman" panose="02020603050405020304" pitchFamily="18" charset="0"/>
              </a:rPr>
              <a:t>Mod uzorka je 10 zato što se 10 pojavljuje najvuiše puta.</a:t>
            </a:r>
            <a:endParaRPr lang="bs-Latn-B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47343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Subtitle 2"/>
              <p:cNvSpPr>
                <a:spLocks noGrp="1"/>
              </p:cNvSpPr>
              <p:nvPr>
                <p:ph type="subTitle" idx="1"/>
              </p:nvPr>
            </p:nvSpPr>
            <p:spPr>
              <a:xfrm>
                <a:off x="88900" y="0"/>
                <a:ext cx="12014200" cy="6604000"/>
              </a:xfrm>
            </p:spPr>
            <p:txBody>
              <a:bodyPr>
                <a:normAutofit lnSpcReduction="10000"/>
              </a:bodyPr>
              <a:lstStyle/>
              <a:p>
                <a:pPr algn="l">
                  <a:lnSpc>
                    <a:spcPct val="150000"/>
                  </a:lnSpc>
                </a:pPr>
                <a:r>
                  <a:rPr lang="hr-BA" sz="2800" dirty="0" smtClean="0">
                    <a:latin typeface="Times New Roman" panose="02020603050405020304" pitchFamily="18" charset="0"/>
                    <a:cs typeface="Times New Roman" panose="02020603050405020304" pitchFamily="18" charset="0"/>
                  </a:rPr>
                  <a:t>Prosječna efikasnost goriva u kilometrima po litru auta prodanih u Bih u godinama od 1999-2003 su:28,2;28,3;28,4;28,5;29,0</a:t>
                </a:r>
              </a:p>
              <a:p>
                <a:pPr algn="l">
                  <a:lnSpc>
                    <a:spcPct val="150000"/>
                  </a:lnSpc>
                </a:pPr>
                <a:r>
                  <a:rPr lang="hr-BA" sz="2800" dirty="0" smtClean="0">
                    <a:latin typeface="Times New Roman" panose="02020603050405020304" pitchFamily="18" charset="0"/>
                    <a:cs typeface="Times New Roman" panose="02020603050405020304" pitchFamily="18" charset="0"/>
                  </a:rPr>
                  <a:t>Pronaći sredinu uzorka ovog skupa podataka?</a:t>
                </a:r>
              </a:p>
              <a:p>
                <a:pPr algn="l"/>
                <a:r>
                  <a:rPr lang="hr-BA" sz="2800" dirty="0" smtClean="0">
                    <a:latin typeface="Times New Roman" panose="02020603050405020304" pitchFamily="18" charset="0"/>
                    <a:cs typeface="Times New Roman" panose="02020603050405020304" pitchFamily="18" charset="0"/>
                  </a:rPr>
                  <a:t>Rj :</a:t>
                </a:r>
              </a:p>
              <a:p>
                <a:pPr algn="l"/>
                <a:r>
                  <a:rPr lang="bs-Latn-BA" sz="2800" dirty="0" smtClean="0">
                    <a:ea typeface="Cambria Math" panose="02040503050406030204" pitchFamily="18" charset="0"/>
                    <a:cs typeface="Times New Roman" panose="02020603050405020304" pitchFamily="18" charset="0"/>
                  </a:rPr>
                  <a:t>X</a:t>
                </a:r>
                <a14:m>
                  <m:oMath xmlns:m="http://schemas.openxmlformats.org/officeDocument/2006/math">
                    <m:r>
                      <a:rPr lang="bs-Latn-BA" sz="2800" i="1" smtClean="0">
                        <a:latin typeface="Cambria Math" panose="02040503050406030204" pitchFamily="18" charset="0"/>
                        <a:ea typeface="Cambria Math" panose="02040503050406030204" pitchFamily="18" charset="0"/>
                        <a:cs typeface="Times New Roman" panose="02020603050405020304" pitchFamily="18" charset="0"/>
                      </a:rPr>
                      <m:t>=</m:t>
                    </m:r>
                    <m:f>
                      <m:fPr>
                        <m:ctrlPr>
                          <a:rPr lang="bs-Latn-BA" sz="2800" i="1" smtClean="0">
                            <a:latin typeface="Cambria Math" panose="02040503050406030204" pitchFamily="18" charset="0"/>
                            <a:ea typeface="Cambria Math" panose="02040503050406030204" pitchFamily="18" charset="0"/>
                            <a:cs typeface="Times New Roman" panose="02020603050405020304" pitchFamily="18" charset="0"/>
                          </a:rPr>
                        </m:ctrlPr>
                      </m:fPr>
                      <m:num>
                        <m:r>
                          <a:rPr lang="hr-BA" sz="2800" b="0" i="1" smtClean="0">
                            <a:latin typeface="Cambria Math" panose="02040503050406030204" pitchFamily="18" charset="0"/>
                            <a:ea typeface="Cambria Math" panose="02040503050406030204" pitchFamily="18" charset="0"/>
                            <a:cs typeface="Times New Roman" panose="02020603050405020304" pitchFamily="18" charset="0"/>
                          </a:rPr>
                          <m:t>28,2+28,3+28,4+28,5+29,0</m:t>
                        </m:r>
                      </m:num>
                      <m:den>
                        <m:r>
                          <a:rPr lang="hr-BA" sz="2800" b="0" i="1" smtClean="0">
                            <a:latin typeface="Cambria Math" panose="02040503050406030204" pitchFamily="18" charset="0"/>
                            <a:ea typeface="Cambria Math" panose="02040503050406030204" pitchFamily="18" charset="0"/>
                            <a:cs typeface="Times New Roman" panose="02020603050405020304" pitchFamily="18" charset="0"/>
                          </a:rPr>
                          <m:t>5</m:t>
                        </m:r>
                      </m:den>
                    </m:f>
                    <m:r>
                      <a:rPr lang="bs-Latn-BA" sz="2800" i="1" smtClean="0">
                        <a:latin typeface="Cambria Math" panose="02040503050406030204" pitchFamily="18" charset="0"/>
                        <a:ea typeface="Cambria Math" panose="02040503050406030204" pitchFamily="18" charset="0"/>
                        <a:cs typeface="Times New Roman" panose="02020603050405020304" pitchFamily="18" charset="0"/>
                      </a:rPr>
                      <m:t>=</m:t>
                    </m:r>
                    <m:f>
                      <m:fPr>
                        <m:ctrlPr>
                          <a:rPr lang="bs-Latn-BA" sz="2800" i="1" smtClean="0">
                            <a:latin typeface="Cambria Math" panose="02040503050406030204" pitchFamily="18" charset="0"/>
                            <a:ea typeface="Cambria Math" panose="02040503050406030204" pitchFamily="18" charset="0"/>
                            <a:cs typeface="Times New Roman" panose="02020603050405020304" pitchFamily="18" charset="0"/>
                          </a:rPr>
                        </m:ctrlPr>
                      </m:fPr>
                      <m:num>
                        <m:r>
                          <a:rPr lang="hr-BA" sz="2800" b="0" i="1" smtClean="0">
                            <a:latin typeface="Cambria Math" panose="02040503050406030204" pitchFamily="18" charset="0"/>
                            <a:ea typeface="Cambria Math" panose="02040503050406030204" pitchFamily="18" charset="0"/>
                            <a:cs typeface="Times New Roman" panose="02020603050405020304" pitchFamily="18" charset="0"/>
                          </a:rPr>
                          <m:t>142,4</m:t>
                        </m:r>
                      </m:num>
                      <m:den>
                        <m:r>
                          <a:rPr lang="hr-BA" sz="2800" b="0" i="1" smtClean="0">
                            <a:latin typeface="Cambria Math" panose="02040503050406030204" pitchFamily="18" charset="0"/>
                            <a:ea typeface="Cambria Math" panose="02040503050406030204" pitchFamily="18" charset="0"/>
                            <a:cs typeface="Times New Roman" panose="02020603050405020304" pitchFamily="18" charset="0"/>
                          </a:rPr>
                          <m:t>5</m:t>
                        </m:r>
                      </m:den>
                    </m:f>
                    <m:r>
                      <a:rPr lang="hr-BA" sz="2800" b="0" i="1" smtClean="0">
                        <a:latin typeface="Cambria Math" panose="02040503050406030204" pitchFamily="18" charset="0"/>
                        <a:ea typeface="Cambria Math" panose="02040503050406030204" pitchFamily="18" charset="0"/>
                        <a:cs typeface="Times New Roman" panose="02020603050405020304" pitchFamily="18" charset="0"/>
                      </a:rPr>
                      <m:t>=28,48</m:t>
                    </m:r>
                  </m:oMath>
                </a14:m>
                <a:endParaRPr lang="hr-BA" sz="2800" b="0" dirty="0" smtClean="0">
                  <a:ea typeface="Cambria Math" panose="02040503050406030204" pitchFamily="18" charset="0"/>
                  <a:cs typeface="Times New Roman" panose="02020603050405020304" pitchFamily="18" charset="0"/>
                </a:endParaRPr>
              </a:p>
              <a:p>
                <a:pPr algn="l"/>
                <a:r>
                  <a:rPr lang="hr-BA" sz="2800" dirty="0" smtClean="0">
                    <a:ea typeface="Cambria Math" panose="02040503050406030204" pitchFamily="18" charset="0"/>
                    <a:cs typeface="Times New Roman" panose="02020603050405020304" pitchFamily="18" charset="0"/>
                  </a:rPr>
                  <a:t>Iz ovog primjera primjetimo da iako je sredina uzorka ptosjek svih vrijednosti ona sama ne mora biti jedna od njih.</a:t>
                </a:r>
              </a:p>
              <a:p>
                <a:pPr algn="l"/>
                <a:r>
                  <a:rPr lang="hr-BA" sz="2800" b="0" dirty="0" smtClean="0">
                    <a:ea typeface="Cambria Math" panose="02040503050406030204" pitchFamily="18" charset="0"/>
                    <a:cs typeface="Times New Roman" panose="02020603050405020304" pitchFamily="18" charset="0"/>
                  </a:rPr>
                  <a:t>Ponovo posmtarajmo skup podataka X1,X2,X3...Xn .Ako </a:t>
                </a:r>
              </a:p>
              <a:p>
                <a:pPr algn="l"/>
                <a:r>
                  <a:rPr lang="hr-BA" sz="2800" dirty="0" smtClean="0">
                    <a:latin typeface="Times New Roman" panose="02020603050405020304" pitchFamily="18" charset="0"/>
                    <a:cs typeface="Times New Roman" panose="02020603050405020304" pitchFamily="18" charset="0"/>
                  </a:rPr>
                  <a:t>Svaku vrijendost podtaka povećamo za konstantnu količinu c tada je kao posljedica sredina uzorka također veća za c.matematički to možemo napisati ovako:Yi=Xi+c ,i=1,2,...,n tada Y=X+c gdje su y i x sredina uzorka od yi i xi redom.</a:t>
                </a:r>
                <a:endParaRPr lang="bs-Latn-BA" sz="2800" dirty="0">
                  <a:latin typeface="Times New Roman" panose="02020603050405020304" pitchFamily="18" charset="0"/>
                  <a:cs typeface="Times New Roman" panose="02020603050405020304" pitchFamily="18" charset="0"/>
                </a:endParaRPr>
              </a:p>
            </p:txBody>
          </p:sp>
        </mc:Choice>
        <mc:Fallback xmlns="">
          <p:sp>
            <p:nvSpPr>
              <p:cNvPr id="3" name="Subtitle 2"/>
              <p:cNvSpPr>
                <a:spLocks noGrp="1" noRot="1" noChangeAspect="1" noMove="1" noResize="1" noEditPoints="1" noAdjustHandles="1" noChangeArrowheads="1" noChangeShapeType="1" noTextEdit="1"/>
              </p:cNvSpPr>
              <p:nvPr>
                <p:ph type="subTitle" idx="1"/>
              </p:nvPr>
            </p:nvSpPr>
            <p:spPr>
              <a:xfrm>
                <a:off x="88900" y="0"/>
                <a:ext cx="12014200" cy="6604000"/>
              </a:xfrm>
              <a:blipFill rotWithShape="0">
                <a:blip r:embed="rId2"/>
                <a:stretch>
                  <a:fillRect l="-1066" r="-1371"/>
                </a:stretch>
              </a:blipFill>
            </p:spPr>
            <p:txBody>
              <a:bodyPr/>
              <a:lstStyle/>
              <a:p>
                <a:r>
                  <a:rPr lang="bs-Latn-BA">
                    <a:noFill/>
                  </a:rPr>
                  <a:t> </a:t>
                </a:r>
              </a:p>
            </p:txBody>
          </p:sp>
        </mc:Fallback>
      </mc:AlternateContent>
    </p:spTree>
    <p:extLst>
      <p:ext uri="{BB962C8B-B14F-4D97-AF65-F5344CB8AC3E}">
        <p14:creationId xmlns:p14="http://schemas.microsoft.com/office/powerpoint/2010/main" val="8134015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91163"/>
            <a:ext cx="10515600" cy="4351338"/>
          </a:xfrm>
        </p:spPr>
        <p:txBody>
          <a:bodyPr/>
          <a:lstStyle/>
          <a:p>
            <a:pPr marL="0" indent="0">
              <a:lnSpc>
                <a:spcPct val="150000"/>
              </a:lnSpc>
              <a:buNone/>
            </a:pPr>
            <a:r>
              <a:rPr lang="hr-BA" dirty="0" smtClean="0">
                <a:latin typeface="Times New Roman" panose="02020603050405020304" pitchFamily="18" charset="0"/>
                <a:cs typeface="Times New Roman" panose="02020603050405020304" pitchFamily="18" charset="0"/>
              </a:rPr>
              <a:t>Ako ne postoji smao jedna vrijednost sa najvećom frekvencijom tada se sve vrijednosit koje imaju najveću vrijednost zovu modlane vrijednosti.U takvim situacijama kažemo da ne posotji jedinstvena vrijednost koja je mod uzorka.</a:t>
            </a:r>
            <a:endParaRPr lang="bs-Latn-B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09121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BA" dirty="0" smtClean="0"/>
              <a:t>Hvala na pažnji</a:t>
            </a:r>
            <a:endParaRPr lang="bs-Latn-BA" dirty="0"/>
          </a:p>
        </p:txBody>
      </p:sp>
      <p:sp>
        <p:nvSpPr>
          <p:cNvPr id="3" name="Text Placeholder 2"/>
          <p:cNvSpPr>
            <a:spLocks noGrp="1"/>
          </p:cNvSpPr>
          <p:nvPr>
            <p:ph type="body" idx="1"/>
          </p:nvPr>
        </p:nvSpPr>
        <p:spPr/>
        <p:txBody>
          <a:bodyPr/>
          <a:lstStyle/>
          <a:p>
            <a:r>
              <a:rPr lang="hr-BA" smtClean="0"/>
              <a:t>Kraj                                                    pitanja ?</a:t>
            </a:r>
            <a:endParaRPr lang="bs-Latn-BA" dirty="0"/>
          </a:p>
        </p:txBody>
      </p:sp>
    </p:spTree>
    <p:extLst>
      <p:ext uri="{BB962C8B-B14F-4D97-AF65-F5344CB8AC3E}">
        <p14:creationId xmlns:p14="http://schemas.microsoft.com/office/powerpoint/2010/main" val="3459821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4123" y="0"/>
            <a:ext cx="12027877" cy="6858000"/>
          </a:xfrm>
        </p:spPr>
        <p:txBody>
          <a:bodyPr>
            <a:normAutofit/>
          </a:bodyPr>
          <a:lstStyle/>
          <a:p>
            <a:pPr algn="l">
              <a:lnSpc>
                <a:spcPct val="150000"/>
              </a:lnSpc>
            </a:pPr>
            <a:r>
              <a:rPr lang="hr-BA" sz="2800" dirty="0" smtClean="0">
                <a:latin typeface="Times New Roman" panose="02020603050405020304" pitchFamily="18" charset="0"/>
                <a:cs typeface="Times New Roman" panose="02020603050405020304" pitchFamily="18" charset="0"/>
              </a:rPr>
              <a:t>Prema tome ,kada je pogodno možemo izračunati x tako što ćemo prvo dodati c svim vrijednostima podtaka pa izračunati srediunu uzorka y novih podtaka i na kraju oduzeti c od y da bi dobili x.S obzirom da je nekad mnogo lakše raditi sa transformisanim nego sa orginalnim podacima ovo može uveliko pojednostaviti računanje sa x.Naš sledeći primjer ilustruje ovo:</a:t>
            </a:r>
          </a:p>
          <a:p>
            <a:pPr algn="l">
              <a:lnSpc>
                <a:spcPct val="150000"/>
              </a:lnSpc>
            </a:pPr>
            <a:r>
              <a:rPr lang="hr-BA" sz="2800" dirty="0" smtClean="0">
                <a:latin typeface="Times New Roman" panose="02020603050405020304" pitchFamily="18" charset="0"/>
                <a:cs typeface="Times New Roman" panose="02020603050405020304" pitchFamily="18" charset="0"/>
              </a:rPr>
              <a:t>Pobjedničko rezultati na Bih Masters Golf turniru u godinama od 1981-1990 su:</a:t>
            </a:r>
          </a:p>
          <a:p>
            <a:pPr algn="l">
              <a:lnSpc>
                <a:spcPct val="150000"/>
              </a:lnSpc>
            </a:pPr>
            <a:r>
              <a:rPr lang="hr-BA" sz="2800" dirty="0" smtClean="0">
                <a:latin typeface="Times New Roman" panose="02020603050405020304" pitchFamily="18" charset="0"/>
                <a:cs typeface="Times New Roman" panose="02020603050405020304" pitchFamily="18" charset="0"/>
              </a:rPr>
              <a:t>278,280,284,280,277,282,279,285,281,283</a:t>
            </a:r>
          </a:p>
          <a:p>
            <a:pPr algn="l">
              <a:lnSpc>
                <a:spcPct val="150000"/>
              </a:lnSpc>
            </a:pPr>
            <a:r>
              <a:rPr lang="hr-BA" sz="2800" dirty="0" smtClean="0">
                <a:latin typeface="Times New Roman" panose="02020603050405020304" pitchFamily="18" charset="0"/>
                <a:cs typeface="Times New Roman" panose="02020603050405020304" pitchFamily="18" charset="0"/>
              </a:rPr>
              <a:t>Pronaći sredinu uzorka ovih pobjedničkih rezultata.</a:t>
            </a:r>
          </a:p>
          <a:p>
            <a:pPr algn="l">
              <a:lnSpc>
                <a:spcPct val="150000"/>
              </a:lnSpc>
            </a:pPr>
            <a:endParaRPr lang="bs-Latn-BA"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7389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Subtitle 2"/>
              <p:cNvSpPr>
                <a:spLocks noGrp="1"/>
              </p:cNvSpPr>
              <p:nvPr>
                <p:ph type="subTitle" idx="1"/>
              </p:nvPr>
            </p:nvSpPr>
            <p:spPr>
              <a:xfrm>
                <a:off x="234461" y="164123"/>
                <a:ext cx="11793415" cy="6693877"/>
              </a:xfrm>
            </p:spPr>
            <p:txBody>
              <a:bodyPr>
                <a:normAutofit/>
              </a:bodyPr>
              <a:lstStyle/>
              <a:p>
                <a:pPr algn="l">
                  <a:lnSpc>
                    <a:spcPct val="150000"/>
                  </a:lnSpc>
                </a:pPr>
                <a:r>
                  <a:rPr lang="hr-BA" sz="2800" dirty="0" smtClean="0">
                    <a:latin typeface="Times New Roman" panose="02020603050405020304" pitchFamily="18" charset="0"/>
                    <a:cs typeface="Times New Roman" panose="02020603050405020304" pitchFamily="18" charset="0"/>
                  </a:rPr>
                  <a:t>Rešenje :</a:t>
                </a:r>
              </a:p>
              <a:p>
                <a:pPr algn="l">
                  <a:lnSpc>
                    <a:spcPct val="150000"/>
                  </a:lnSpc>
                </a:pPr>
                <a:r>
                  <a:rPr lang="bs-Latn-BA" sz="2800" dirty="0" smtClean="0">
                    <a:cs typeface="Times New Roman" panose="02020603050405020304" pitchFamily="18" charset="0"/>
                  </a:rPr>
                  <a:t>x=</a:t>
                </a:r>
                <a14:m>
                  <m:oMath xmlns:m="http://schemas.openxmlformats.org/officeDocument/2006/math">
                    <m:f>
                      <m:fPr>
                        <m:ctrlPr>
                          <a:rPr lang="bs-Latn-BA" sz="2800" i="1" smtClean="0">
                            <a:latin typeface="Cambria Math" panose="02040503050406030204" pitchFamily="18" charset="0"/>
                            <a:cs typeface="Times New Roman" panose="02020603050405020304" pitchFamily="18" charset="0"/>
                          </a:rPr>
                        </m:ctrlPr>
                      </m:fPr>
                      <m:num>
                        <m:r>
                          <a:rPr lang="hr-BA" sz="2800" b="0" i="1" smtClean="0">
                            <a:latin typeface="Cambria Math" panose="02040503050406030204" pitchFamily="18" charset="0"/>
                            <a:cs typeface="Times New Roman" panose="02020603050405020304" pitchFamily="18" charset="0"/>
                          </a:rPr>
                          <m:t>278+280+284+280+277+282+279+285+281+283</m:t>
                        </m:r>
                      </m:num>
                      <m:den>
                        <m:r>
                          <a:rPr lang="hr-BA" sz="2800" b="0" i="1" smtClean="0">
                            <a:latin typeface="Cambria Math" panose="02040503050406030204" pitchFamily="18" charset="0"/>
                            <a:cs typeface="Times New Roman" panose="02020603050405020304" pitchFamily="18" charset="0"/>
                          </a:rPr>
                          <m:t>10</m:t>
                        </m:r>
                      </m:den>
                    </m:f>
                    <m:r>
                      <a:rPr lang="hr-BA" sz="2800" b="0" i="1" smtClean="0">
                        <a:latin typeface="Cambria Math" panose="02040503050406030204" pitchFamily="18" charset="0"/>
                        <a:cs typeface="Times New Roman" panose="02020603050405020304" pitchFamily="18" charset="0"/>
                      </a:rPr>
                      <m:t>=280</m:t>
                    </m:r>
                  </m:oMath>
                </a14:m>
                <a:r>
                  <a:rPr lang="hr-BA" sz="2800" b="0" dirty="0" smtClean="0">
                    <a:cs typeface="Times New Roman" panose="02020603050405020304" pitchFamily="18" charset="0"/>
                  </a:rPr>
                  <a:t>,9</a:t>
                </a:r>
              </a:p>
              <a:p>
                <a:pPr algn="l">
                  <a:lnSpc>
                    <a:spcPct val="150000"/>
                  </a:lnSpc>
                </a:pPr>
                <a:r>
                  <a:rPr lang="hr-BA" sz="2800" dirty="0">
                    <a:latin typeface="Times New Roman" panose="02020603050405020304" pitchFamily="18" charset="0"/>
                    <a:cs typeface="Times New Roman" panose="02020603050405020304" pitchFamily="18" charset="0"/>
                  </a:rPr>
                  <a:t>D</a:t>
                </a:r>
                <a:r>
                  <a:rPr lang="hr-BA" sz="2800" dirty="0" smtClean="0">
                    <a:latin typeface="Times New Roman" panose="02020603050405020304" pitchFamily="18" charset="0"/>
                    <a:cs typeface="Times New Roman" panose="02020603050405020304" pitchFamily="18" charset="0"/>
                  </a:rPr>
                  <a:t>rugi način je da umjesto da dirketno računamo sumu datih brojeva prvo ćemo oduzeti 280 tj c=-280 svakom datom broju i dobiti sledeće izmjenjene podtake:</a:t>
                </a:r>
              </a:p>
              <a:p>
                <a:pPr algn="l">
                  <a:lnSpc>
                    <a:spcPct val="150000"/>
                  </a:lnSpc>
                </a:pPr>
                <a:r>
                  <a:rPr lang="hr-BA" sz="2800" dirty="0" smtClean="0">
                    <a:latin typeface="Times New Roman" panose="02020603050405020304" pitchFamily="18" charset="0"/>
                    <a:cs typeface="Times New Roman" panose="02020603050405020304" pitchFamily="18" charset="0"/>
                  </a:rPr>
                  <a:t>-2,0,4,0,-3,2,-1,5,1,3.Sredina uzorka ovih izmjenjenih podtaka je </a:t>
                </a:r>
              </a:p>
              <a:p>
                <a:pPr algn="l">
                  <a:lnSpc>
                    <a:spcPct val="150000"/>
                  </a:lnSpc>
                </a:pPr>
                <a:r>
                  <a:rPr lang="hr-BA" sz="2800" dirty="0" smtClean="0">
                    <a:latin typeface="Times New Roman" panose="02020603050405020304" pitchFamily="18" charset="0"/>
                    <a:cs typeface="Times New Roman" panose="02020603050405020304" pitchFamily="18" charset="0"/>
                  </a:rPr>
                  <a:t>Y=</a:t>
                </a:r>
                <a14:m>
                  <m:oMath xmlns:m="http://schemas.openxmlformats.org/officeDocument/2006/math">
                    <m:f>
                      <m:fPr>
                        <m:ctrlPr>
                          <a:rPr lang="hr-BA" sz="2800" i="1" smtClean="0">
                            <a:latin typeface="Cambria Math" panose="02040503050406030204" pitchFamily="18" charset="0"/>
                            <a:cs typeface="Times New Roman" panose="02020603050405020304" pitchFamily="18" charset="0"/>
                          </a:rPr>
                        </m:ctrlPr>
                      </m:fPr>
                      <m:num>
                        <m:r>
                          <a:rPr lang="hr-BA" sz="2800" b="0" i="1" smtClean="0">
                            <a:latin typeface="Cambria Math" panose="02040503050406030204" pitchFamily="18" charset="0"/>
                            <a:cs typeface="Times New Roman" panose="02020603050405020304" pitchFamily="18" charset="0"/>
                          </a:rPr>
                          <m:t>−2+0+4+0−3+2−1+5+1+3</m:t>
                        </m:r>
                      </m:num>
                      <m:den>
                        <m:r>
                          <a:rPr lang="hr-BA" sz="2800" b="0" i="1" smtClean="0">
                            <a:latin typeface="Cambria Math" panose="02040503050406030204" pitchFamily="18" charset="0"/>
                            <a:cs typeface="Times New Roman" panose="02020603050405020304" pitchFamily="18" charset="0"/>
                          </a:rPr>
                          <m:t>10</m:t>
                        </m:r>
                      </m:den>
                    </m:f>
                    <m:r>
                      <a:rPr lang="hr-BA" sz="2800" b="0" i="1" smtClean="0">
                        <a:latin typeface="Cambria Math" panose="02040503050406030204" pitchFamily="18" charset="0"/>
                        <a:cs typeface="Times New Roman" panose="02020603050405020304" pitchFamily="18" charset="0"/>
                      </a:rPr>
                      <m:t>=</m:t>
                    </m:r>
                    <m:f>
                      <m:fPr>
                        <m:ctrlPr>
                          <a:rPr lang="hr-BA" sz="2800" b="0" i="1" smtClean="0">
                            <a:latin typeface="Cambria Math" panose="02040503050406030204" pitchFamily="18" charset="0"/>
                            <a:cs typeface="Times New Roman" panose="02020603050405020304" pitchFamily="18" charset="0"/>
                          </a:rPr>
                        </m:ctrlPr>
                      </m:fPr>
                      <m:num>
                        <m:r>
                          <a:rPr lang="hr-BA" sz="2800" b="0" i="1" smtClean="0">
                            <a:latin typeface="Cambria Math" panose="02040503050406030204" pitchFamily="18" charset="0"/>
                            <a:cs typeface="Times New Roman" panose="02020603050405020304" pitchFamily="18" charset="0"/>
                          </a:rPr>
                          <m:t>9</m:t>
                        </m:r>
                      </m:num>
                      <m:den>
                        <m:r>
                          <a:rPr lang="hr-BA" sz="2800" b="0" i="1" smtClean="0">
                            <a:latin typeface="Cambria Math" panose="02040503050406030204" pitchFamily="18" charset="0"/>
                            <a:cs typeface="Times New Roman" panose="02020603050405020304" pitchFamily="18" charset="0"/>
                          </a:rPr>
                          <m:t>10</m:t>
                        </m:r>
                      </m:den>
                    </m:f>
                    <m:r>
                      <a:rPr lang="hr-BA" sz="2800" b="0" i="1" smtClean="0">
                        <a:latin typeface="Cambria Math" panose="02040503050406030204" pitchFamily="18" charset="0"/>
                        <a:cs typeface="Times New Roman" panose="02020603050405020304" pitchFamily="18" charset="0"/>
                      </a:rPr>
                      <m:t>=0,9</m:t>
                    </m:r>
                  </m:oMath>
                </a14:m>
                <a:endParaRPr lang="hr-BA" sz="2800" b="0" dirty="0" smtClean="0">
                  <a:latin typeface="Times New Roman" panose="02020603050405020304" pitchFamily="18" charset="0"/>
                  <a:cs typeface="Times New Roman" panose="02020603050405020304" pitchFamily="18" charset="0"/>
                </a:endParaRPr>
              </a:p>
              <a:p>
                <a:pPr algn="l">
                  <a:lnSpc>
                    <a:spcPct val="150000"/>
                  </a:lnSpc>
                </a:pPr>
                <a:r>
                  <a:rPr lang="hr-BA" sz="2800" dirty="0" smtClean="0">
                    <a:latin typeface="Times New Roman" panose="02020603050405020304" pitchFamily="18" charset="0"/>
                    <a:cs typeface="Times New Roman" panose="02020603050405020304" pitchFamily="18" charset="0"/>
                  </a:rPr>
                  <a:t>Dodajući 280 tj c vrijednosti y dobit ćemo kao i u prvom slučaju x=280,9.</a:t>
                </a:r>
                <a:endParaRPr lang="bs-Latn-BA" sz="2800" dirty="0">
                  <a:latin typeface="Times New Roman" panose="02020603050405020304" pitchFamily="18" charset="0"/>
                  <a:cs typeface="Times New Roman" panose="02020603050405020304" pitchFamily="18" charset="0"/>
                </a:endParaRPr>
              </a:p>
            </p:txBody>
          </p:sp>
        </mc:Choice>
        <mc:Fallback xmlns="">
          <p:sp>
            <p:nvSpPr>
              <p:cNvPr id="3" name="Subtitle 2"/>
              <p:cNvSpPr>
                <a:spLocks noGrp="1" noRot="1" noChangeAspect="1" noMove="1" noResize="1" noEditPoints="1" noAdjustHandles="1" noChangeArrowheads="1" noChangeShapeType="1" noTextEdit="1"/>
              </p:cNvSpPr>
              <p:nvPr>
                <p:ph type="subTitle" idx="1"/>
              </p:nvPr>
            </p:nvSpPr>
            <p:spPr>
              <a:xfrm>
                <a:off x="234461" y="164123"/>
                <a:ext cx="11793415" cy="6693877"/>
              </a:xfrm>
              <a:blipFill rotWithShape="0">
                <a:blip r:embed="rId2"/>
                <a:stretch>
                  <a:fillRect l="-1034"/>
                </a:stretch>
              </a:blipFill>
            </p:spPr>
            <p:txBody>
              <a:bodyPr/>
              <a:lstStyle/>
              <a:p>
                <a:r>
                  <a:rPr lang="bs-Latn-BA">
                    <a:noFill/>
                  </a:rPr>
                  <a:t> </a:t>
                </a:r>
              </a:p>
            </p:txBody>
          </p:sp>
        </mc:Fallback>
      </mc:AlternateContent>
    </p:spTree>
    <p:extLst>
      <p:ext uri="{BB962C8B-B14F-4D97-AF65-F5344CB8AC3E}">
        <p14:creationId xmlns:p14="http://schemas.microsoft.com/office/powerpoint/2010/main" val="3762547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75139" y="328246"/>
            <a:ext cx="11652738" cy="6330462"/>
          </a:xfrm>
        </p:spPr>
        <p:txBody>
          <a:bodyPr>
            <a:normAutofit/>
          </a:bodyPr>
          <a:lstStyle/>
          <a:p>
            <a:pPr algn="l">
              <a:lnSpc>
                <a:spcPct val="150000"/>
              </a:lnSpc>
            </a:pPr>
            <a:r>
              <a:rPr lang="hr-BA" sz="2800" dirty="0" smtClean="0">
                <a:latin typeface="Times New Roman" panose="02020603050405020304" pitchFamily="18" charset="0"/>
                <a:cs typeface="Times New Roman" panose="02020603050405020304" pitchFamily="18" charset="0"/>
              </a:rPr>
              <a:t>Ako svaku vrijednost podatka pomnožimo sa c tada je i sredina uzorka pomnožena sa c tj.Yi=c*Xi tada je Y=c*X.npr pretpostavimo da je sredina uzorka visine neke grupe ljudi 2 metra.Pretpostavimo da sada želimo  promjeniti jedinicu mjere iz metra u centimetre.Tada kako ej svaka vrijednost podatka jednaka staroj vrijednosti pomnožena sa 10 slijedi d aje sredina uzoraka 2*100=200 tj sredina je 200 cm.Naš sledeći primjer posmatra računanje sredine uzoraka kada su podaci uređeni pomoću tabele frekvencija.</a:t>
            </a:r>
          </a:p>
          <a:p>
            <a:pPr algn="l">
              <a:lnSpc>
                <a:spcPct val="150000"/>
              </a:lnSpc>
            </a:pPr>
            <a:endParaRPr lang="bs-Latn-BA"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747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568" y="304799"/>
            <a:ext cx="12004431" cy="6283570"/>
          </a:xfrm>
        </p:spPr>
        <p:txBody>
          <a:bodyPr/>
          <a:lstStyle/>
          <a:p>
            <a:pPr>
              <a:lnSpc>
                <a:spcPct val="150000"/>
              </a:lnSpc>
            </a:pPr>
            <a:r>
              <a:rPr lang="hr-BA" dirty="0" smtClean="0">
                <a:latin typeface="Times New Roman" panose="02020603050405020304" pitchFamily="18" charset="0"/>
                <a:cs typeface="Times New Roman" panose="02020603050405020304" pitchFamily="18" charset="0"/>
              </a:rPr>
              <a:t>Broj prodanih kostima po danu u jendom ženskom butiku u zadnjih 6 dana je prikazan pomoću sledeće frekventne tabele:</a:t>
            </a:r>
          </a:p>
          <a:p>
            <a:pPr marL="0" indent="0">
              <a:lnSpc>
                <a:spcPct val="150000"/>
              </a:lnSpc>
              <a:buNone/>
            </a:pPr>
            <a:endParaRPr lang="bs-Latn-BA" dirty="0">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65421657"/>
              </p:ext>
            </p:extLst>
          </p:nvPr>
        </p:nvGraphicFramePr>
        <p:xfrm>
          <a:off x="187566" y="1751297"/>
          <a:ext cx="11629296" cy="3899228"/>
        </p:xfrm>
        <a:graphic>
          <a:graphicData uri="http://schemas.openxmlformats.org/drawingml/2006/table">
            <a:tbl>
              <a:tblPr firstRow="1" bandRow="1">
                <a:tableStyleId>{073A0DAA-6AF3-43AB-8588-CEC1D06C72B9}</a:tableStyleId>
              </a:tblPr>
              <a:tblGrid>
                <a:gridCol w="5814648"/>
                <a:gridCol w="5814648"/>
              </a:tblGrid>
              <a:tr h="974807">
                <a:tc>
                  <a:txBody>
                    <a:bodyPr/>
                    <a:lstStyle/>
                    <a:p>
                      <a:r>
                        <a:rPr lang="hr-BA" dirty="0" smtClean="0"/>
                        <a:t>Vrijednost </a:t>
                      </a:r>
                      <a:endParaRPr lang="bs-Latn-BA" dirty="0"/>
                    </a:p>
                  </a:txBody>
                  <a:tcPr/>
                </a:tc>
                <a:tc>
                  <a:txBody>
                    <a:bodyPr/>
                    <a:lstStyle/>
                    <a:p>
                      <a:r>
                        <a:rPr lang="hr-BA" dirty="0" smtClean="0"/>
                        <a:t>Frekvencija </a:t>
                      </a:r>
                      <a:endParaRPr lang="bs-Latn-BA" dirty="0"/>
                    </a:p>
                  </a:txBody>
                  <a:tcPr/>
                </a:tc>
              </a:tr>
              <a:tr h="974807">
                <a:tc>
                  <a:txBody>
                    <a:bodyPr/>
                    <a:lstStyle/>
                    <a:p>
                      <a:r>
                        <a:rPr lang="hr-BA" dirty="0" smtClean="0"/>
                        <a:t>3</a:t>
                      </a:r>
                      <a:endParaRPr lang="bs-Latn-BA" dirty="0"/>
                    </a:p>
                  </a:txBody>
                  <a:tcPr/>
                </a:tc>
                <a:tc>
                  <a:txBody>
                    <a:bodyPr/>
                    <a:lstStyle/>
                    <a:p>
                      <a:r>
                        <a:rPr lang="hr-BA" dirty="0" smtClean="0"/>
                        <a:t>2</a:t>
                      </a:r>
                      <a:endParaRPr lang="bs-Latn-BA" dirty="0"/>
                    </a:p>
                  </a:txBody>
                  <a:tcPr/>
                </a:tc>
              </a:tr>
              <a:tr h="974807">
                <a:tc>
                  <a:txBody>
                    <a:bodyPr/>
                    <a:lstStyle/>
                    <a:p>
                      <a:r>
                        <a:rPr lang="hr-BA" dirty="0" smtClean="0"/>
                        <a:t>4</a:t>
                      </a:r>
                      <a:endParaRPr lang="bs-Latn-BA" dirty="0"/>
                    </a:p>
                  </a:txBody>
                  <a:tcPr/>
                </a:tc>
                <a:tc>
                  <a:txBody>
                    <a:bodyPr/>
                    <a:lstStyle/>
                    <a:p>
                      <a:r>
                        <a:rPr lang="hr-BA" dirty="0" smtClean="0"/>
                        <a:t>1</a:t>
                      </a:r>
                      <a:endParaRPr lang="bs-Latn-BA" dirty="0"/>
                    </a:p>
                  </a:txBody>
                  <a:tcPr/>
                </a:tc>
              </a:tr>
              <a:tr h="974807">
                <a:tc>
                  <a:txBody>
                    <a:bodyPr/>
                    <a:lstStyle/>
                    <a:p>
                      <a:r>
                        <a:rPr lang="hr-BA" dirty="0" smtClean="0"/>
                        <a:t>5</a:t>
                      </a:r>
                      <a:endParaRPr lang="bs-Latn-BA" dirty="0"/>
                    </a:p>
                  </a:txBody>
                  <a:tcPr/>
                </a:tc>
                <a:tc>
                  <a:txBody>
                    <a:bodyPr/>
                    <a:lstStyle/>
                    <a:p>
                      <a:r>
                        <a:rPr lang="hr-BA" dirty="0" smtClean="0"/>
                        <a:t>3</a:t>
                      </a:r>
                      <a:endParaRPr lang="bs-Latn-BA" dirty="0"/>
                    </a:p>
                  </a:txBody>
                  <a:tcPr/>
                </a:tc>
              </a:tr>
            </a:tbl>
          </a:graphicData>
        </a:graphic>
      </p:graphicFrame>
    </p:spTree>
    <p:extLst>
      <p:ext uri="{BB962C8B-B14F-4D97-AF65-F5344CB8AC3E}">
        <p14:creationId xmlns:p14="http://schemas.microsoft.com/office/powerpoint/2010/main" val="533707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0" y="0"/>
                <a:ext cx="12192000" cy="6670431"/>
              </a:xfrm>
            </p:spPr>
            <p:txBody>
              <a:bodyPr>
                <a:normAutofit/>
              </a:bodyPr>
              <a:lstStyle/>
              <a:p>
                <a:r>
                  <a:rPr lang="hr-BA" dirty="0" smtClean="0">
                    <a:latin typeface="Times New Roman" panose="02020603050405020304" pitchFamily="18" charset="0"/>
                    <a:cs typeface="Times New Roman" panose="02020603050405020304" pitchFamily="18" charset="0"/>
                  </a:rPr>
                  <a:t>Odrediti sredinu uzorka ?Rešenje </a:t>
                </a:r>
              </a:p>
              <a:p>
                <a:pPr marL="0" indent="0">
                  <a:buNone/>
                </a:pPr>
                <a:r>
                  <a:rPr lang="hr-BA" dirty="0" smtClean="0">
                    <a:latin typeface="Times New Roman" panose="02020603050405020304" pitchFamily="18" charset="0"/>
                    <a:cs typeface="Times New Roman" panose="02020603050405020304" pitchFamily="18" charset="0"/>
                  </a:rPr>
                  <a:t>S obzirom da se originalni skup podtaka sadrži od 6 vrijednosti: 3,3,4,5,5,5</a:t>
                </a:r>
              </a:p>
              <a:p>
                <a:pPr marL="0" indent="0">
                  <a:buNone/>
                </a:pPr>
                <a:r>
                  <a:rPr lang="hr-BA" dirty="0" smtClean="0">
                    <a:latin typeface="Times New Roman" panose="02020603050405020304" pitchFamily="18" charset="0"/>
                    <a:cs typeface="Times New Roman" panose="02020603050405020304" pitchFamily="18" charset="0"/>
                  </a:rPr>
                  <a:t>Slijedi da je sredina uzorka </a:t>
                </a:r>
              </a:p>
              <a:p>
                <a:pPr marL="0" indent="0">
                  <a:buNone/>
                </a:pPr>
                <a14:m>
                  <m:oMathPara xmlns:m="http://schemas.openxmlformats.org/officeDocument/2006/math">
                    <m:oMathParaPr>
                      <m:jc m:val="centerGroup"/>
                    </m:oMathParaPr>
                    <m:oMath xmlns:m="http://schemas.openxmlformats.org/officeDocument/2006/math">
                      <m:r>
                        <a:rPr lang="hr-BA" b="0" i="1" smtClean="0">
                          <a:latin typeface="Cambria Math" panose="02040503050406030204" pitchFamily="18" charset="0"/>
                          <a:cs typeface="Times New Roman" panose="02020603050405020304" pitchFamily="18" charset="0"/>
                        </a:rPr>
                        <m:t>𝑥</m:t>
                      </m:r>
                      <m:r>
                        <a:rPr lang="hr-BA" b="0" i="1" smtClean="0">
                          <a:latin typeface="Cambria Math" panose="02040503050406030204" pitchFamily="18" charset="0"/>
                          <a:cs typeface="Times New Roman" panose="02020603050405020304" pitchFamily="18" charset="0"/>
                        </a:rPr>
                        <m:t>=</m:t>
                      </m:r>
                      <m:f>
                        <m:fPr>
                          <m:ctrlPr>
                            <a:rPr lang="bs-Latn-BA" i="1" smtClean="0">
                              <a:latin typeface="Cambria Math" panose="02040503050406030204" pitchFamily="18" charset="0"/>
                              <a:cs typeface="Times New Roman" panose="02020603050405020304" pitchFamily="18" charset="0"/>
                            </a:rPr>
                          </m:ctrlPr>
                        </m:fPr>
                        <m:num>
                          <m:r>
                            <a:rPr lang="hr-BA" b="0" i="1" smtClean="0">
                              <a:latin typeface="Cambria Math" panose="02040503050406030204" pitchFamily="18" charset="0"/>
                              <a:cs typeface="Times New Roman" panose="02020603050405020304" pitchFamily="18" charset="0"/>
                            </a:rPr>
                            <m:t>3+3+4+5+5+5</m:t>
                          </m:r>
                        </m:num>
                        <m:den>
                          <m:r>
                            <a:rPr lang="hr-BA" b="0" i="1" smtClean="0">
                              <a:latin typeface="Cambria Math" panose="02040503050406030204" pitchFamily="18" charset="0"/>
                              <a:cs typeface="Times New Roman" panose="02020603050405020304" pitchFamily="18" charset="0"/>
                            </a:rPr>
                            <m:t>6</m:t>
                          </m:r>
                        </m:den>
                      </m:f>
                      <m:r>
                        <a:rPr lang="hr-BA" b="0" i="1" smtClean="0">
                          <a:latin typeface="Cambria Math" panose="02040503050406030204" pitchFamily="18" charset="0"/>
                          <a:cs typeface="Times New Roman" panose="02020603050405020304" pitchFamily="18" charset="0"/>
                        </a:rPr>
                        <m:t>=4,25</m:t>
                      </m:r>
                    </m:oMath>
                  </m:oMathPara>
                </a14:m>
                <a:endParaRPr lang="hr-BA" b="0" dirty="0" smtClean="0">
                  <a:latin typeface="Times New Roman" panose="02020603050405020304" pitchFamily="18" charset="0"/>
                  <a:cs typeface="Times New Roman" panose="02020603050405020304" pitchFamily="18" charset="0"/>
                </a:endParaRPr>
              </a:p>
              <a:p>
                <a:pPr marL="0" indent="0">
                  <a:lnSpc>
                    <a:spcPct val="150000"/>
                  </a:lnSpc>
                  <a:buNone/>
                </a:pPr>
                <a:r>
                  <a:rPr lang="hr-BA" dirty="0" smtClean="0">
                    <a:latin typeface="Times New Roman" panose="02020603050405020304" pitchFamily="18" charset="0"/>
                    <a:cs typeface="Times New Roman" panose="02020603050405020304" pitchFamily="18" charset="0"/>
                  </a:rPr>
                  <a:t>To jest sredina uzorka broja dnevno prodanih kostima je 4,25.Iz prethodnog primjera vidjeli smo da kada su podaci uređeni pomoću tabele frekvencija sredinu uzorka možemo izračunati kao sumu proizvoda različitih vrijendosti i njihovih frekvencija sve to podjeljeno sa veličinom datog skupa podataka.Ovaj rezultat vrijedi u opštem slučaju .da bi vidjeli ovo pretpostavimo da su podaci dati pomoću tabele frekvencija i to dato je k različitih vrijednosti X1,X2,........Xk sa odgovarajućim frekvencijama f1....fk.</a:t>
                </a:r>
                <a:endParaRPr lang="bs-Latn-BA" dirty="0">
                  <a:latin typeface="Times New Roman" panose="02020603050405020304" pitchFamily="18" charset="0"/>
                  <a:cs typeface="Times New Roman" panose="02020603050405020304"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0" y="0"/>
                <a:ext cx="12192000" cy="6670431"/>
              </a:xfrm>
              <a:blipFill rotWithShape="0">
                <a:blip r:embed="rId2"/>
                <a:stretch>
                  <a:fillRect l="-400" t="-457"/>
                </a:stretch>
              </a:blipFill>
            </p:spPr>
            <p:txBody>
              <a:bodyPr/>
              <a:lstStyle/>
              <a:p>
                <a:r>
                  <a:rPr lang="bs-Latn-BA">
                    <a:noFill/>
                  </a:rPr>
                  <a:t> </a:t>
                </a:r>
              </a:p>
            </p:txBody>
          </p:sp>
        </mc:Fallback>
      </mc:AlternateContent>
    </p:spTree>
    <p:extLst>
      <p:ext uri="{BB962C8B-B14F-4D97-AF65-F5344CB8AC3E}">
        <p14:creationId xmlns:p14="http://schemas.microsoft.com/office/powerpoint/2010/main" val="2398205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 y="0"/>
                <a:ext cx="12027877" cy="6858000"/>
              </a:xfrm>
            </p:spPr>
            <p:txBody>
              <a:bodyPr/>
              <a:lstStyle/>
              <a:p>
                <a:pPr marL="0" indent="0">
                  <a:lnSpc>
                    <a:spcPct val="150000"/>
                  </a:lnSpc>
                  <a:buNone/>
                </a:pPr>
                <a:r>
                  <a:rPr lang="hr-BA" dirty="0" smtClean="0">
                    <a:latin typeface="Times New Roman" panose="02020603050405020304" pitchFamily="18" charset="0"/>
                    <a:cs typeface="Times New Roman" panose="02020603050405020304" pitchFamily="18" charset="0"/>
                  </a:rPr>
                  <a:t>Slijedi da je skup podataka sačinjen od n posmatranja gdje je :</a:t>
                </a:r>
              </a:p>
              <a:p>
                <a:pPr marL="0" indent="0">
                  <a:lnSpc>
                    <a:spcPct val="150000"/>
                  </a:lnSpc>
                  <a:buNone/>
                </a:pPr>
                <a:r>
                  <a:rPr lang="hr-BA" dirty="0" smtClean="0">
                    <a:latin typeface="Times New Roman" panose="02020603050405020304" pitchFamily="18" charset="0"/>
                    <a:cs typeface="Times New Roman" panose="02020603050405020304" pitchFamily="18" charset="0"/>
                  </a:rPr>
                  <a:t>     n=</a:t>
                </a:r>
                <a14:m>
                  <m:oMath xmlns:m="http://schemas.openxmlformats.org/officeDocument/2006/math">
                    <m:nary>
                      <m:naryPr>
                        <m:chr m:val="∑"/>
                        <m:ctrlPr>
                          <a:rPr lang="hr-BA" i="1" smtClean="0">
                            <a:latin typeface="Cambria Math" panose="02040503050406030204" pitchFamily="18" charset="0"/>
                            <a:cs typeface="Times New Roman" panose="02020603050405020304" pitchFamily="18" charset="0"/>
                          </a:rPr>
                        </m:ctrlPr>
                      </m:naryPr>
                      <m:sub>
                        <m:r>
                          <m:rPr>
                            <m:brk m:alnAt="23"/>
                          </m:rPr>
                          <a:rPr lang="hr-BA" b="0" i="1" smtClean="0">
                            <a:latin typeface="Cambria Math" panose="02040503050406030204" pitchFamily="18" charset="0"/>
                            <a:cs typeface="Times New Roman" panose="02020603050405020304" pitchFamily="18" charset="0"/>
                          </a:rPr>
                          <m:t>𝑖</m:t>
                        </m:r>
                      </m:sub>
                      <m:sup>
                        <m:r>
                          <a:rPr lang="hr-BA" b="0" i="1" smtClean="0">
                            <a:latin typeface="Cambria Math" panose="02040503050406030204" pitchFamily="18" charset="0"/>
                            <a:cs typeface="Times New Roman" panose="02020603050405020304" pitchFamily="18" charset="0"/>
                          </a:rPr>
                          <m:t>𝑘</m:t>
                        </m:r>
                      </m:sup>
                      <m:e>
                        <m:r>
                          <a:rPr lang="hr-BA" b="0" i="1" smtClean="0">
                            <a:latin typeface="Cambria Math" panose="02040503050406030204" pitchFamily="18" charset="0"/>
                            <a:cs typeface="Times New Roman" panose="02020603050405020304" pitchFamily="18" charset="0"/>
                          </a:rPr>
                          <m:t>𝑓𝑖</m:t>
                        </m:r>
                      </m:e>
                    </m:nary>
                    <m:r>
                      <a:rPr lang="hr-BA" b="0" i="1" smtClean="0">
                        <a:latin typeface="Cambria Math" panose="02040503050406030204" pitchFamily="18" charset="0"/>
                        <a:cs typeface="Times New Roman" panose="02020603050405020304" pitchFamily="18" charset="0"/>
                      </a:rPr>
                      <m:t>  </m:t>
                    </m:r>
                    <m:r>
                      <a:rPr lang="hr-BA" b="0" i="1" smtClean="0">
                        <a:latin typeface="Cambria Math" panose="02040503050406030204" pitchFamily="18" charset="0"/>
                        <a:cs typeface="Times New Roman" panose="02020603050405020304" pitchFamily="18" charset="0"/>
                      </a:rPr>
                      <m:t>𝑖</m:t>
                    </m:r>
                    <m:r>
                      <a:rPr lang="hr-BA" b="0" i="1" smtClean="0">
                        <a:latin typeface="Cambria Math" panose="02040503050406030204" pitchFamily="18" charset="0"/>
                        <a:cs typeface="Times New Roman" panose="02020603050405020304" pitchFamily="18" charset="0"/>
                      </a:rPr>
                      <m:t> </m:t>
                    </m:r>
                    <m:r>
                      <a:rPr lang="hr-BA" b="0" i="1" smtClean="0">
                        <a:latin typeface="Cambria Math" panose="02040503050406030204" pitchFamily="18" charset="0"/>
                        <a:cs typeface="Times New Roman" panose="02020603050405020304" pitchFamily="18" charset="0"/>
                      </a:rPr>
                      <m:t>𝑔𝑑𝑗𝑒</m:t>
                    </m:r>
                    <m:r>
                      <a:rPr lang="hr-BA" b="0" i="1" smtClean="0">
                        <a:latin typeface="Cambria Math" panose="02040503050406030204" pitchFamily="18" charset="0"/>
                        <a:cs typeface="Times New Roman" panose="02020603050405020304" pitchFamily="18" charset="0"/>
                      </a:rPr>
                      <m:t> </m:t>
                    </m:r>
                    <m:r>
                      <a:rPr lang="hr-BA" b="0" i="1" smtClean="0">
                        <a:latin typeface="Cambria Math" panose="02040503050406030204" pitchFamily="18" charset="0"/>
                        <a:cs typeface="Times New Roman" panose="02020603050405020304" pitchFamily="18" charset="0"/>
                      </a:rPr>
                      <m:t>𝑠𝑒</m:t>
                    </m:r>
                    <m:r>
                      <a:rPr lang="hr-BA" b="0" i="1" smtClean="0">
                        <a:latin typeface="Cambria Math" panose="02040503050406030204" pitchFamily="18" charset="0"/>
                        <a:cs typeface="Times New Roman" panose="02020603050405020304" pitchFamily="18" charset="0"/>
                      </a:rPr>
                      <m:t> </m:t>
                    </m:r>
                    <m:r>
                      <a:rPr lang="hr-BA" b="0" i="1" smtClean="0">
                        <a:latin typeface="Cambria Math" panose="02040503050406030204" pitchFamily="18" charset="0"/>
                        <a:cs typeface="Times New Roman" panose="02020603050405020304" pitchFamily="18" charset="0"/>
                      </a:rPr>
                      <m:t>𝑣𝑟𝑖𝑗𝑒𝑑𝑛𝑜𝑠𝑡𝑖</m:t>
                    </m:r>
                    <m:r>
                      <a:rPr lang="hr-BA" b="0" i="1" smtClean="0">
                        <a:latin typeface="Cambria Math" panose="02040503050406030204" pitchFamily="18" charset="0"/>
                        <a:cs typeface="Times New Roman" panose="02020603050405020304" pitchFamily="18" charset="0"/>
                      </a:rPr>
                      <m:t> </m:t>
                    </m:r>
                    <m:r>
                      <a:rPr lang="hr-BA" b="0" i="1" smtClean="0">
                        <a:latin typeface="Cambria Math" panose="02040503050406030204" pitchFamily="18" charset="0"/>
                        <a:cs typeface="Times New Roman" panose="02020603050405020304" pitchFamily="18" charset="0"/>
                      </a:rPr>
                      <m:t>𝑥𝑖</m:t>
                    </m:r>
                    <m:r>
                      <a:rPr lang="hr-BA" b="0" i="1" smtClean="0">
                        <a:latin typeface="Cambria Math" panose="02040503050406030204" pitchFamily="18" charset="0"/>
                        <a:cs typeface="Times New Roman" panose="02020603050405020304" pitchFamily="18" charset="0"/>
                      </a:rPr>
                      <m:t> </m:t>
                    </m:r>
                    <m:r>
                      <a:rPr lang="hr-BA" b="0" i="1" smtClean="0">
                        <a:latin typeface="Cambria Math" panose="02040503050406030204" pitchFamily="18" charset="0"/>
                        <a:cs typeface="Times New Roman" panose="02020603050405020304" pitchFamily="18" charset="0"/>
                      </a:rPr>
                      <m:t>𝑝𝑜𝑗𝑎𝑣𝑙𝑗𝑢𝑗𝑒</m:t>
                    </m:r>
                    <m:r>
                      <a:rPr lang="hr-BA" b="0" i="1" smtClean="0">
                        <a:latin typeface="Cambria Math" panose="02040503050406030204" pitchFamily="18" charset="0"/>
                        <a:cs typeface="Times New Roman" panose="02020603050405020304" pitchFamily="18" charset="0"/>
                      </a:rPr>
                      <m:t> </m:t>
                    </m:r>
                    <m:r>
                      <a:rPr lang="hr-BA" b="0" i="1" smtClean="0">
                        <a:latin typeface="Cambria Math" panose="02040503050406030204" pitchFamily="18" charset="0"/>
                        <a:cs typeface="Times New Roman" panose="02020603050405020304" pitchFamily="18" charset="0"/>
                      </a:rPr>
                      <m:t>𝑓𝑖</m:t>
                    </m:r>
                    <m:r>
                      <a:rPr lang="hr-BA" b="0" i="1" smtClean="0">
                        <a:latin typeface="Cambria Math" panose="02040503050406030204" pitchFamily="18" charset="0"/>
                        <a:cs typeface="Times New Roman" panose="02020603050405020304" pitchFamily="18" charset="0"/>
                      </a:rPr>
                      <m:t> </m:t>
                    </m:r>
                    <m:r>
                      <a:rPr lang="hr-BA" b="0" i="1" smtClean="0">
                        <a:latin typeface="Cambria Math" panose="02040503050406030204" pitchFamily="18" charset="0"/>
                        <a:cs typeface="Times New Roman" panose="02020603050405020304" pitchFamily="18" charset="0"/>
                      </a:rPr>
                      <m:t>𝑝𝑢𝑡𝑎</m:t>
                    </m:r>
                    <m:r>
                      <a:rPr lang="hr-BA" b="0" i="1" smtClean="0">
                        <a:latin typeface="Cambria Math" panose="02040503050406030204" pitchFamily="18" charset="0"/>
                        <a:cs typeface="Times New Roman" panose="02020603050405020304" pitchFamily="18" charset="0"/>
                      </a:rPr>
                      <m:t> </m:t>
                    </m:r>
                    <m:r>
                      <a:rPr lang="hr-BA" b="0" i="1" smtClean="0">
                        <a:latin typeface="Cambria Math" panose="02040503050406030204" pitchFamily="18" charset="0"/>
                        <a:cs typeface="Times New Roman" panose="02020603050405020304" pitchFamily="18" charset="0"/>
                      </a:rPr>
                      <m:t>𝑧𝑎</m:t>
                    </m:r>
                    <m:r>
                      <a:rPr lang="hr-BA" b="0" i="1" smtClean="0">
                        <a:latin typeface="Cambria Math" panose="02040503050406030204" pitchFamily="18" charset="0"/>
                        <a:cs typeface="Times New Roman" panose="02020603050405020304" pitchFamily="18" charset="0"/>
                      </a:rPr>
                      <m:t> </m:t>
                    </m:r>
                    <m:r>
                      <a:rPr lang="hr-BA" b="0" i="1" smtClean="0">
                        <a:latin typeface="Cambria Math" panose="02040503050406030204" pitchFamily="18" charset="0"/>
                        <a:cs typeface="Times New Roman" panose="02020603050405020304" pitchFamily="18" charset="0"/>
                      </a:rPr>
                      <m:t>𝑖</m:t>
                    </m:r>
                    <m:r>
                      <a:rPr lang="hr-BA" b="0" i="1" smtClean="0">
                        <a:latin typeface="Cambria Math" panose="02040503050406030204" pitchFamily="18" charset="0"/>
                        <a:cs typeface="Times New Roman" panose="02020603050405020304" pitchFamily="18" charset="0"/>
                      </a:rPr>
                      <m:t>=1,2,…</m:t>
                    </m:r>
                    <m:r>
                      <a:rPr lang="hr-BA" b="0" i="1" smtClean="0">
                        <a:latin typeface="Cambria Math" panose="02040503050406030204" pitchFamily="18" charset="0"/>
                        <a:cs typeface="Times New Roman" panose="02020603050405020304" pitchFamily="18" charset="0"/>
                      </a:rPr>
                      <m:t>𝑘</m:t>
                    </m:r>
                    <m:r>
                      <a:rPr lang="hr-BA" b="0" i="1" smtClean="0">
                        <a:latin typeface="Cambria Math" panose="02040503050406030204" pitchFamily="18" charset="0"/>
                        <a:cs typeface="Times New Roman" panose="02020603050405020304" pitchFamily="18" charset="0"/>
                      </a:rPr>
                      <m:t>.</m:t>
                    </m:r>
                  </m:oMath>
                </a14:m>
                <a:endParaRPr lang="hr-BA" b="0" dirty="0" smtClean="0">
                  <a:latin typeface="Times New Roman" panose="02020603050405020304" pitchFamily="18" charset="0"/>
                  <a:cs typeface="Times New Roman" panose="02020603050405020304" pitchFamily="18" charset="0"/>
                </a:endParaRPr>
              </a:p>
              <a:p>
                <a:pPr marL="0" indent="0">
                  <a:lnSpc>
                    <a:spcPct val="150000"/>
                  </a:lnSpc>
                  <a:buNone/>
                </a:pPr>
                <a:r>
                  <a:rPr lang="hr-BA" dirty="0" smtClean="0">
                    <a:latin typeface="Times New Roman" panose="02020603050405020304" pitchFamily="18" charset="0"/>
                    <a:cs typeface="Times New Roman" panose="02020603050405020304" pitchFamily="18" charset="0"/>
                  </a:rPr>
                  <a:t>Time sredina uzorka za ove podatke je:</a:t>
                </a:r>
              </a:p>
              <a:p>
                <a:pPr marL="0" indent="0">
                  <a:lnSpc>
                    <a:spcPct val="150000"/>
                  </a:lnSpc>
                  <a:buNone/>
                </a:pPr>
                <a:r>
                  <a:rPr lang="hr-BA" dirty="0" smtClean="0">
                    <a:latin typeface="Times New Roman" panose="02020603050405020304" pitchFamily="18" charset="0"/>
                    <a:cs typeface="Times New Roman" panose="02020603050405020304" pitchFamily="18" charset="0"/>
                  </a:rPr>
                  <a:t>X=</a:t>
                </a:r>
                <a14:m>
                  <m:oMath xmlns:m="http://schemas.openxmlformats.org/officeDocument/2006/math">
                    <m:f>
                      <m:fPr>
                        <m:ctrlPr>
                          <a:rPr lang="hr-BA" i="1" smtClean="0">
                            <a:latin typeface="Cambria Math" panose="02040503050406030204" pitchFamily="18" charset="0"/>
                            <a:cs typeface="Times New Roman" panose="02020603050405020304" pitchFamily="18" charset="0"/>
                          </a:rPr>
                        </m:ctrlPr>
                      </m:fPr>
                      <m:num>
                        <m:r>
                          <a:rPr lang="hr-BA" b="0" i="1" smtClean="0">
                            <a:latin typeface="Cambria Math" panose="02040503050406030204" pitchFamily="18" charset="0"/>
                            <a:cs typeface="Times New Roman" panose="02020603050405020304" pitchFamily="18" charset="0"/>
                          </a:rPr>
                          <m:t>𝑋</m:t>
                        </m:r>
                        <m:r>
                          <a:rPr lang="hr-BA" b="0" i="1" smtClean="0">
                            <a:latin typeface="Cambria Math" panose="02040503050406030204" pitchFamily="18" charset="0"/>
                            <a:cs typeface="Times New Roman" panose="02020603050405020304" pitchFamily="18" charset="0"/>
                          </a:rPr>
                          <m:t>1+…+</m:t>
                        </m:r>
                        <m:r>
                          <a:rPr lang="hr-BA" b="0" i="1" smtClean="0">
                            <a:latin typeface="Cambria Math" panose="02040503050406030204" pitchFamily="18" charset="0"/>
                            <a:cs typeface="Times New Roman" panose="02020603050405020304" pitchFamily="18" charset="0"/>
                          </a:rPr>
                          <m:t>𝑋</m:t>
                        </m:r>
                        <m:r>
                          <a:rPr lang="hr-BA" b="0" i="1" smtClean="0">
                            <a:latin typeface="Cambria Math" panose="02040503050406030204" pitchFamily="18" charset="0"/>
                            <a:cs typeface="Times New Roman" panose="02020603050405020304" pitchFamily="18" charset="0"/>
                          </a:rPr>
                          <m:t>1+</m:t>
                        </m:r>
                        <m:r>
                          <a:rPr lang="hr-BA" b="0" i="1" smtClean="0">
                            <a:latin typeface="Cambria Math" panose="02040503050406030204" pitchFamily="18" charset="0"/>
                            <a:cs typeface="Times New Roman" panose="02020603050405020304" pitchFamily="18" charset="0"/>
                          </a:rPr>
                          <m:t>𝑋</m:t>
                        </m:r>
                        <m:r>
                          <a:rPr lang="hr-BA" b="0" i="1" smtClean="0">
                            <a:latin typeface="Cambria Math" panose="02040503050406030204" pitchFamily="18" charset="0"/>
                            <a:cs typeface="Times New Roman" panose="02020603050405020304" pitchFamily="18" charset="0"/>
                          </a:rPr>
                          <m:t>1+…+</m:t>
                        </m:r>
                        <m:r>
                          <a:rPr lang="hr-BA" b="0" i="1" smtClean="0">
                            <a:latin typeface="Cambria Math" panose="02040503050406030204" pitchFamily="18" charset="0"/>
                            <a:cs typeface="Times New Roman" panose="02020603050405020304" pitchFamily="18" charset="0"/>
                          </a:rPr>
                          <m:t>𝑋</m:t>
                        </m:r>
                        <m:r>
                          <a:rPr lang="hr-BA" b="0" i="1" smtClean="0">
                            <a:latin typeface="Cambria Math" panose="02040503050406030204" pitchFamily="18" charset="0"/>
                            <a:cs typeface="Times New Roman" panose="02020603050405020304" pitchFamily="18" charset="0"/>
                          </a:rPr>
                          <m:t>2+….+</m:t>
                        </m:r>
                        <m:r>
                          <a:rPr lang="hr-BA" b="0" i="1" smtClean="0">
                            <a:latin typeface="Cambria Math" panose="02040503050406030204" pitchFamily="18" charset="0"/>
                            <a:cs typeface="Times New Roman" panose="02020603050405020304" pitchFamily="18" charset="0"/>
                          </a:rPr>
                          <m:t>𝑋𝑘</m:t>
                        </m:r>
                        <m:r>
                          <a:rPr lang="hr-BA" b="0" i="1" smtClean="0">
                            <a:latin typeface="Cambria Math" panose="02040503050406030204" pitchFamily="18" charset="0"/>
                            <a:cs typeface="Times New Roman" panose="02020603050405020304" pitchFamily="18" charset="0"/>
                          </a:rPr>
                          <m:t>+….</m:t>
                        </m:r>
                        <m:r>
                          <a:rPr lang="hr-BA" b="0" i="1" smtClean="0">
                            <a:latin typeface="Cambria Math" panose="02040503050406030204" pitchFamily="18" charset="0"/>
                            <a:cs typeface="Times New Roman" panose="02020603050405020304" pitchFamily="18" charset="0"/>
                          </a:rPr>
                          <m:t>𝑋𝑘</m:t>
                        </m:r>
                      </m:num>
                      <m:den>
                        <m:r>
                          <a:rPr lang="hr-BA" b="0" i="1" smtClean="0">
                            <a:latin typeface="Cambria Math" panose="02040503050406030204" pitchFamily="18" charset="0"/>
                            <a:cs typeface="Times New Roman" panose="02020603050405020304" pitchFamily="18" charset="0"/>
                          </a:rPr>
                          <m:t>𝑛</m:t>
                        </m:r>
                      </m:den>
                    </m:f>
                    <m:r>
                      <a:rPr lang="hr-BA" b="0" i="1" smtClean="0">
                        <a:latin typeface="Cambria Math" panose="02040503050406030204" pitchFamily="18" charset="0"/>
                        <a:cs typeface="Times New Roman" panose="02020603050405020304" pitchFamily="18" charset="0"/>
                      </a:rPr>
                      <m:t>=</m:t>
                    </m:r>
                    <m:f>
                      <m:fPr>
                        <m:ctrlPr>
                          <a:rPr lang="hr-BA" b="0" i="1" smtClean="0">
                            <a:latin typeface="Cambria Math" panose="02040503050406030204" pitchFamily="18" charset="0"/>
                            <a:cs typeface="Times New Roman" panose="02020603050405020304" pitchFamily="18" charset="0"/>
                          </a:rPr>
                        </m:ctrlPr>
                      </m:fPr>
                      <m:num>
                        <m:r>
                          <a:rPr lang="hr-BA" b="0" i="1" smtClean="0">
                            <a:latin typeface="Cambria Math" panose="02040503050406030204" pitchFamily="18" charset="0"/>
                            <a:cs typeface="Times New Roman" panose="02020603050405020304" pitchFamily="18" charset="0"/>
                          </a:rPr>
                          <m:t>𝑓</m:t>
                        </m:r>
                        <m:r>
                          <a:rPr lang="hr-BA" b="0" i="1" smtClean="0">
                            <a:latin typeface="Cambria Math" panose="02040503050406030204" pitchFamily="18" charset="0"/>
                            <a:cs typeface="Times New Roman" panose="02020603050405020304" pitchFamily="18" charset="0"/>
                          </a:rPr>
                          <m:t>1∗</m:t>
                        </m:r>
                        <m:r>
                          <a:rPr lang="hr-BA" b="0" i="1" smtClean="0">
                            <a:latin typeface="Cambria Math" panose="02040503050406030204" pitchFamily="18" charset="0"/>
                            <a:cs typeface="Times New Roman" panose="02020603050405020304" pitchFamily="18" charset="0"/>
                          </a:rPr>
                          <m:t>𝑥</m:t>
                        </m:r>
                        <m:r>
                          <a:rPr lang="hr-BA" b="0" i="1" smtClean="0">
                            <a:latin typeface="Cambria Math" panose="02040503050406030204" pitchFamily="18" charset="0"/>
                            <a:cs typeface="Times New Roman" panose="02020603050405020304" pitchFamily="18" charset="0"/>
                          </a:rPr>
                          <m:t>1+</m:t>
                        </m:r>
                        <m:r>
                          <a:rPr lang="hr-BA" b="0" i="1" smtClean="0">
                            <a:latin typeface="Cambria Math" panose="02040503050406030204" pitchFamily="18" charset="0"/>
                            <a:cs typeface="Times New Roman" panose="02020603050405020304" pitchFamily="18" charset="0"/>
                          </a:rPr>
                          <m:t>𝑓</m:t>
                        </m:r>
                        <m:r>
                          <a:rPr lang="hr-BA" b="0" i="1" smtClean="0">
                            <a:latin typeface="Cambria Math" panose="02040503050406030204" pitchFamily="18" charset="0"/>
                            <a:cs typeface="Times New Roman" panose="02020603050405020304" pitchFamily="18" charset="0"/>
                          </a:rPr>
                          <m:t>2∗</m:t>
                        </m:r>
                        <m:r>
                          <a:rPr lang="hr-BA" b="0" i="1" smtClean="0">
                            <a:latin typeface="Cambria Math" panose="02040503050406030204" pitchFamily="18" charset="0"/>
                            <a:cs typeface="Times New Roman" panose="02020603050405020304" pitchFamily="18" charset="0"/>
                          </a:rPr>
                          <m:t>𝑥</m:t>
                        </m:r>
                        <m:r>
                          <a:rPr lang="hr-BA" b="0" i="1" smtClean="0">
                            <a:latin typeface="Cambria Math" panose="02040503050406030204" pitchFamily="18" charset="0"/>
                            <a:cs typeface="Times New Roman" panose="02020603050405020304" pitchFamily="18" charset="0"/>
                          </a:rPr>
                          <m:t>2</m:t>
                        </m:r>
                      </m:num>
                      <m:den>
                        <m:r>
                          <a:rPr lang="hr-BA" b="0" i="1" smtClean="0">
                            <a:latin typeface="Cambria Math" panose="02040503050406030204" pitchFamily="18" charset="0"/>
                            <a:cs typeface="Times New Roman" panose="02020603050405020304" pitchFamily="18" charset="0"/>
                          </a:rPr>
                          <m:t>𝑛</m:t>
                        </m:r>
                      </m:den>
                    </m:f>
                  </m:oMath>
                </a14:m>
                <a:endParaRPr lang="hr-BA" b="0" dirty="0" smtClean="0">
                  <a:latin typeface="Times New Roman" panose="02020603050405020304" pitchFamily="18" charset="0"/>
                  <a:cs typeface="Times New Roman" panose="02020603050405020304" pitchFamily="18" charset="0"/>
                </a:endParaRPr>
              </a:p>
              <a:p>
                <a:pPr marL="0" indent="0">
                  <a:lnSpc>
                    <a:spcPct val="150000"/>
                  </a:lnSpc>
                  <a:buNone/>
                </a:pPr>
                <a:r>
                  <a:rPr lang="hr-BA" dirty="0" smtClean="0">
                    <a:latin typeface="Times New Roman" panose="02020603050405020304" pitchFamily="18" charset="0"/>
                    <a:cs typeface="Times New Roman" panose="02020603050405020304" pitchFamily="18" charset="0"/>
                  </a:rPr>
                  <a:t>Sada ako su w1,w2,...wk nenegativni brojevi čija je suma 1 tada w1*x1+w2*x2+....wk*xk nazivmao prosječna težina vrijednosti x1......xk sa težinom wi za xi</a:t>
                </a:r>
              </a:p>
              <a:p>
                <a:pPr marL="0" indent="0">
                  <a:buNone/>
                </a:pPr>
                <a:r>
                  <a:rPr lang="hr-BA" dirty="0" smtClean="0">
                    <a:latin typeface="Times New Roman" panose="02020603050405020304" pitchFamily="18" charset="0"/>
                    <a:cs typeface="Times New Roman" panose="02020603050405020304" pitchFamily="18" charset="0"/>
                  </a:rPr>
                  <a:t>Ako  ovo napišemo kao </a:t>
                </a:r>
              </a:p>
              <a:p>
                <a:pPr marL="0" indent="0">
                  <a:buNone/>
                </a:pPr>
                <a:r>
                  <a:rPr lang="hr-BA" dirty="0">
                    <a:latin typeface="Times New Roman" panose="02020603050405020304" pitchFamily="18" charset="0"/>
                    <a:cs typeface="Times New Roman" panose="02020603050405020304" pitchFamily="18" charset="0"/>
                  </a:rPr>
                  <a:t> </a:t>
                </a:r>
                <a:r>
                  <a:rPr lang="hr-BA" dirty="0" smtClean="0">
                    <a:latin typeface="Times New Roman" panose="02020603050405020304" pitchFamily="18" charset="0"/>
                    <a:cs typeface="Times New Roman" panose="02020603050405020304" pitchFamily="18" charset="0"/>
                  </a:rPr>
                  <a:t>  x=</a:t>
                </a:r>
                <a14:m>
                  <m:oMath xmlns:m="http://schemas.openxmlformats.org/officeDocument/2006/math">
                    <m:f>
                      <m:fPr>
                        <m:ctrlPr>
                          <a:rPr lang="hr-BA" i="1" smtClean="0">
                            <a:latin typeface="Cambria Math" panose="02040503050406030204" pitchFamily="18" charset="0"/>
                            <a:cs typeface="Times New Roman" panose="02020603050405020304" pitchFamily="18" charset="0"/>
                          </a:rPr>
                        </m:ctrlPr>
                      </m:fPr>
                      <m:num>
                        <m:r>
                          <a:rPr lang="hr-BA" b="0" i="1" smtClean="0">
                            <a:latin typeface="Cambria Math" panose="02040503050406030204" pitchFamily="18" charset="0"/>
                            <a:cs typeface="Times New Roman" panose="02020603050405020304" pitchFamily="18" charset="0"/>
                          </a:rPr>
                          <m:t>𝑓</m:t>
                        </m:r>
                        <m:r>
                          <a:rPr lang="hr-BA" b="0" i="1" smtClean="0">
                            <a:latin typeface="Cambria Math" panose="02040503050406030204" pitchFamily="18" charset="0"/>
                            <a:cs typeface="Times New Roman" panose="02020603050405020304" pitchFamily="18" charset="0"/>
                          </a:rPr>
                          <m:t>1</m:t>
                        </m:r>
                      </m:num>
                      <m:den>
                        <m:r>
                          <a:rPr lang="hr-BA" b="0" i="1" smtClean="0">
                            <a:latin typeface="Cambria Math" panose="02040503050406030204" pitchFamily="18" charset="0"/>
                            <a:cs typeface="Times New Roman" panose="02020603050405020304" pitchFamily="18" charset="0"/>
                          </a:rPr>
                          <m:t>𝑛</m:t>
                        </m:r>
                      </m:den>
                    </m:f>
                    <m:r>
                      <a:rPr lang="hr-BA" b="0" i="1" smtClean="0">
                        <a:latin typeface="Cambria Math" panose="02040503050406030204" pitchFamily="18" charset="0"/>
                        <a:cs typeface="Times New Roman" panose="02020603050405020304" pitchFamily="18" charset="0"/>
                      </a:rPr>
                      <m:t>∗</m:t>
                    </m:r>
                    <m:r>
                      <a:rPr lang="hr-BA" b="0" i="1" smtClean="0">
                        <a:latin typeface="Cambria Math" panose="02040503050406030204" pitchFamily="18" charset="0"/>
                        <a:cs typeface="Times New Roman" panose="02020603050405020304" pitchFamily="18" charset="0"/>
                      </a:rPr>
                      <m:t>𝑋</m:t>
                    </m:r>
                    <m:r>
                      <a:rPr lang="hr-BA" b="0" i="1" smtClean="0">
                        <a:latin typeface="Cambria Math" panose="02040503050406030204" pitchFamily="18" charset="0"/>
                        <a:cs typeface="Times New Roman" panose="02020603050405020304" pitchFamily="18" charset="0"/>
                      </a:rPr>
                      <m:t>1+</m:t>
                    </m:r>
                    <m:f>
                      <m:fPr>
                        <m:ctrlPr>
                          <a:rPr lang="hr-BA" b="0" i="1" smtClean="0">
                            <a:latin typeface="Cambria Math" panose="02040503050406030204" pitchFamily="18" charset="0"/>
                            <a:cs typeface="Times New Roman" panose="02020603050405020304" pitchFamily="18" charset="0"/>
                          </a:rPr>
                        </m:ctrlPr>
                      </m:fPr>
                      <m:num>
                        <m:r>
                          <a:rPr lang="hr-BA" b="0" i="1" smtClean="0">
                            <a:latin typeface="Cambria Math" panose="02040503050406030204" pitchFamily="18" charset="0"/>
                            <a:cs typeface="Times New Roman" panose="02020603050405020304" pitchFamily="18" charset="0"/>
                          </a:rPr>
                          <m:t>𝑓</m:t>
                        </m:r>
                        <m:r>
                          <a:rPr lang="hr-BA" b="0" i="1" smtClean="0">
                            <a:latin typeface="Cambria Math" panose="02040503050406030204" pitchFamily="18" charset="0"/>
                            <a:cs typeface="Times New Roman" panose="02020603050405020304" pitchFamily="18" charset="0"/>
                          </a:rPr>
                          <m:t>2</m:t>
                        </m:r>
                      </m:num>
                      <m:den>
                        <m:r>
                          <a:rPr lang="hr-BA" b="0" i="1" smtClean="0">
                            <a:latin typeface="Cambria Math" panose="02040503050406030204" pitchFamily="18" charset="0"/>
                            <a:cs typeface="Times New Roman" panose="02020603050405020304" pitchFamily="18" charset="0"/>
                          </a:rPr>
                          <m:t>𝑛</m:t>
                        </m:r>
                      </m:den>
                    </m:f>
                    <m:r>
                      <a:rPr lang="hr-BA" b="0" i="1" smtClean="0">
                        <a:latin typeface="Cambria Math" panose="02040503050406030204" pitchFamily="18" charset="0"/>
                        <a:cs typeface="Times New Roman" panose="02020603050405020304" pitchFamily="18" charset="0"/>
                      </a:rPr>
                      <m:t>∗</m:t>
                    </m:r>
                    <m:r>
                      <a:rPr lang="hr-BA" b="0" i="1" smtClean="0">
                        <a:latin typeface="Cambria Math" panose="02040503050406030204" pitchFamily="18" charset="0"/>
                        <a:cs typeface="Times New Roman" panose="02020603050405020304" pitchFamily="18" charset="0"/>
                      </a:rPr>
                      <m:t>𝑋</m:t>
                    </m:r>
                    <m:r>
                      <a:rPr lang="hr-BA" b="0" i="1" smtClean="0">
                        <a:latin typeface="Cambria Math" panose="02040503050406030204" pitchFamily="18" charset="0"/>
                        <a:cs typeface="Times New Roman" panose="02020603050405020304" pitchFamily="18" charset="0"/>
                      </a:rPr>
                      <m:t>2+…+</m:t>
                    </m:r>
                    <m:f>
                      <m:fPr>
                        <m:ctrlPr>
                          <a:rPr lang="hr-BA" b="0" i="1" smtClean="0">
                            <a:latin typeface="Cambria Math" panose="02040503050406030204" pitchFamily="18" charset="0"/>
                            <a:cs typeface="Times New Roman" panose="02020603050405020304" pitchFamily="18" charset="0"/>
                          </a:rPr>
                        </m:ctrlPr>
                      </m:fPr>
                      <m:num>
                        <m:r>
                          <a:rPr lang="hr-BA" b="0" i="1" smtClean="0">
                            <a:latin typeface="Cambria Math" panose="02040503050406030204" pitchFamily="18" charset="0"/>
                            <a:cs typeface="Times New Roman" panose="02020603050405020304" pitchFamily="18" charset="0"/>
                          </a:rPr>
                          <m:t>𝑓𝑘</m:t>
                        </m:r>
                      </m:num>
                      <m:den>
                        <m:r>
                          <a:rPr lang="hr-BA" b="0" i="1" smtClean="0">
                            <a:latin typeface="Cambria Math" panose="02040503050406030204" pitchFamily="18" charset="0"/>
                            <a:cs typeface="Times New Roman" panose="02020603050405020304" pitchFamily="18" charset="0"/>
                          </a:rPr>
                          <m:t>𝑛</m:t>
                        </m:r>
                      </m:den>
                    </m:f>
                    <m:r>
                      <a:rPr lang="hr-BA" b="0" i="1" smtClean="0">
                        <a:latin typeface="Cambria Math" panose="02040503050406030204" pitchFamily="18" charset="0"/>
                        <a:cs typeface="Times New Roman" panose="02020603050405020304" pitchFamily="18" charset="0"/>
                      </a:rPr>
                      <m:t>∗</m:t>
                    </m:r>
                    <m:r>
                      <a:rPr lang="hr-BA" b="0" i="1" smtClean="0">
                        <a:latin typeface="Cambria Math" panose="02040503050406030204" pitchFamily="18" charset="0"/>
                        <a:cs typeface="Times New Roman" panose="02020603050405020304" pitchFamily="18" charset="0"/>
                      </a:rPr>
                      <m:t>𝑋𝑘</m:t>
                    </m:r>
                  </m:oMath>
                </a14:m>
                <a:endParaRPr lang="bs-Latn-BA" dirty="0">
                  <a:latin typeface="Times New Roman" panose="02020603050405020304" pitchFamily="18" charset="0"/>
                  <a:cs typeface="Times New Roman" panose="02020603050405020304"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 y="0"/>
                <a:ext cx="12027877" cy="6858000"/>
              </a:xfrm>
              <a:blipFill rotWithShape="0">
                <a:blip r:embed="rId2"/>
                <a:stretch>
                  <a:fillRect l="-405" r="-405"/>
                </a:stretch>
              </a:blipFill>
            </p:spPr>
            <p:txBody>
              <a:bodyPr/>
              <a:lstStyle/>
              <a:p>
                <a:r>
                  <a:rPr lang="bs-Latn-BA">
                    <a:noFill/>
                  </a:rPr>
                  <a:t> </a:t>
                </a:r>
              </a:p>
            </p:txBody>
          </p:sp>
        </mc:Fallback>
      </mc:AlternateContent>
    </p:spTree>
    <p:extLst>
      <p:ext uri="{BB962C8B-B14F-4D97-AF65-F5344CB8AC3E}">
        <p14:creationId xmlns:p14="http://schemas.microsoft.com/office/powerpoint/2010/main" val="158833647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196</TotalTime>
  <Words>1606</Words>
  <Application>Microsoft Office PowerPoint</Application>
  <PresentationFormat>Widescreen</PresentationFormat>
  <Paragraphs>199</Paragraphs>
  <Slides>31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Cambria Math</vt:lpstr>
      <vt:lpstr>Times New Roman</vt:lpstr>
      <vt:lpstr>Trebuchet MS</vt:lpstr>
      <vt:lpstr>Wingdings 3</vt:lpstr>
      <vt:lpstr>Facet</vt:lpstr>
      <vt:lpstr>Predavanje 3</vt:lpstr>
      <vt:lpstr>Korištenje statistke za sumiranje podataka-sredina uzorka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Zadaci za vježbu</vt:lpstr>
      <vt:lpstr>PowerPoint Presentation</vt:lpstr>
      <vt:lpstr>PowerPoint Presentation</vt:lpstr>
      <vt:lpstr>Odgovori </vt:lpstr>
      <vt:lpstr>PowerPoint Presentation</vt:lpstr>
      <vt:lpstr>PowerPoint Presentation</vt:lpstr>
      <vt:lpstr>Zadatak-1</vt:lpstr>
      <vt:lpstr>Zadatak -2</vt:lpstr>
      <vt:lpstr>PowerPoint Presentation</vt:lpstr>
      <vt:lpstr>PowerPoint Presentation</vt:lpstr>
      <vt:lpstr>PowerPoint Presentation</vt:lpstr>
      <vt:lpstr>PowerPoint Presentation</vt:lpstr>
      <vt:lpstr>Postotak uzorka</vt:lpstr>
      <vt:lpstr>Postotak uzorka</vt:lpstr>
      <vt:lpstr>PowerPoint Presentation</vt:lpstr>
      <vt:lpstr>Mod uzorka</vt:lpstr>
      <vt:lpstr>PowerPoint Presentation</vt:lpstr>
      <vt:lpstr>Hvala na pažnji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Predavanje 3</dc:title>
  <dc:creator>PC Designer Designer</dc:creator>
  <cp:lastModifiedBy>HP</cp:lastModifiedBy>
  <cp:revision>32</cp:revision>
  <dcterms:created xsi:type="dcterms:W3CDTF">2015-03-11T19:50:55Z</dcterms:created>
  <dcterms:modified xsi:type="dcterms:W3CDTF">2015-03-23T19:51:23Z</dcterms:modified>
</cp:coreProperties>
</file>